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9" r:id="rId3"/>
    <p:sldId id="258" r:id="rId4"/>
    <p:sldId id="265" r:id="rId5"/>
    <p:sldId id="267" r:id="rId6"/>
    <p:sldId id="271" r:id="rId7"/>
  </p:sldIdLst>
  <p:sldSz cx="12192000" cy="6858000"/>
  <p:notesSz cx="6858000" cy="9144000"/>
  <p:defaultTextStyle>
    <a:defPPr>
      <a:defRPr lang="en-R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641"/>
    <p:restoredTop sz="96327"/>
  </p:normalViewPr>
  <p:slideViewPr>
    <p:cSldViewPr snapToGrid="0">
      <p:cViewPr varScale="1">
        <p:scale>
          <a:sx n="68" d="100"/>
          <a:sy n="68" d="100"/>
        </p:scale>
        <p:origin x="86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6B2E6-FCF0-8A70-F84E-0CD3CFA4781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RW"/>
          </a:p>
        </p:txBody>
      </p:sp>
      <p:sp>
        <p:nvSpPr>
          <p:cNvPr id="3" name="Subtitle 2">
            <a:extLst>
              <a:ext uri="{FF2B5EF4-FFF2-40B4-BE49-F238E27FC236}">
                <a16:creationId xmlns:a16="http://schemas.microsoft.com/office/drawing/2014/main" id="{C2723246-A349-4958-0629-611D4C8E7D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RW"/>
          </a:p>
        </p:txBody>
      </p:sp>
      <p:sp>
        <p:nvSpPr>
          <p:cNvPr id="4" name="Date Placeholder 3">
            <a:extLst>
              <a:ext uri="{FF2B5EF4-FFF2-40B4-BE49-F238E27FC236}">
                <a16:creationId xmlns:a16="http://schemas.microsoft.com/office/drawing/2014/main" id="{06039DD9-3AFA-A8A4-CE52-7185F9D95410}"/>
              </a:ext>
            </a:extLst>
          </p:cNvPr>
          <p:cNvSpPr>
            <a:spLocks noGrp="1"/>
          </p:cNvSpPr>
          <p:nvPr>
            <p:ph type="dt" sz="half" idx="10"/>
          </p:nvPr>
        </p:nvSpPr>
        <p:spPr/>
        <p:txBody>
          <a:bodyPr/>
          <a:lstStyle/>
          <a:p>
            <a:fld id="{2BB880B5-F9E9-654C-BA94-E0F2061B864E}" type="datetimeFigureOut">
              <a:rPr lang="en-RW" smtClean="0"/>
              <a:t>06/16/2025</a:t>
            </a:fld>
            <a:endParaRPr lang="en-RW"/>
          </a:p>
        </p:txBody>
      </p:sp>
      <p:sp>
        <p:nvSpPr>
          <p:cNvPr id="5" name="Footer Placeholder 4">
            <a:extLst>
              <a:ext uri="{FF2B5EF4-FFF2-40B4-BE49-F238E27FC236}">
                <a16:creationId xmlns:a16="http://schemas.microsoft.com/office/drawing/2014/main" id="{7E90B726-7CEE-A9D5-05A5-14E303194073}"/>
              </a:ext>
            </a:extLst>
          </p:cNvPr>
          <p:cNvSpPr>
            <a:spLocks noGrp="1"/>
          </p:cNvSpPr>
          <p:nvPr>
            <p:ph type="ftr" sz="quarter" idx="11"/>
          </p:nvPr>
        </p:nvSpPr>
        <p:spPr/>
        <p:txBody>
          <a:bodyPr/>
          <a:lstStyle/>
          <a:p>
            <a:endParaRPr lang="en-RW"/>
          </a:p>
        </p:txBody>
      </p:sp>
      <p:sp>
        <p:nvSpPr>
          <p:cNvPr id="6" name="Slide Number Placeholder 5">
            <a:extLst>
              <a:ext uri="{FF2B5EF4-FFF2-40B4-BE49-F238E27FC236}">
                <a16:creationId xmlns:a16="http://schemas.microsoft.com/office/drawing/2014/main" id="{08913614-0767-0FDC-0027-E93F5492F95B}"/>
              </a:ext>
            </a:extLst>
          </p:cNvPr>
          <p:cNvSpPr>
            <a:spLocks noGrp="1"/>
          </p:cNvSpPr>
          <p:nvPr>
            <p:ph type="sldNum" sz="quarter" idx="12"/>
          </p:nvPr>
        </p:nvSpPr>
        <p:spPr/>
        <p:txBody>
          <a:bodyPr/>
          <a:lstStyle/>
          <a:p>
            <a:fld id="{5C037CB9-CF30-CD49-89A9-A1D069ED9E50}" type="slidenum">
              <a:rPr lang="en-RW" smtClean="0"/>
              <a:t>‹#›</a:t>
            </a:fld>
            <a:endParaRPr lang="en-RW"/>
          </a:p>
        </p:txBody>
      </p:sp>
    </p:spTree>
    <p:extLst>
      <p:ext uri="{BB962C8B-B14F-4D97-AF65-F5344CB8AC3E}">
        <p14:creationId xmlns:p14="http://schemas.microsoft.com/office/powerpoint/2010/main" val="778749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4172C-5D87-80ED-C97C-7072FA0F124B}"/>
              </a:ext>
            </a:extLst>
          </p:cNvPr>
          <p:cNvSpPr>
            <a:spLocks noGrp="1"/>
          </p:cNvSpPr>
          <p:nvPr>
            <p:ph type="title"/>
          </p:nvPr>
        </p:nvSpPr>
        <p:spPr/>
        <p:txBody>
          <a:bodyPr/>
          <a:lstStyle/>
          <a:p>
            <a:r>
              <a:rPr lang="en-US"/>
              <a:t>Click to edit Master title style</a:t>
            </a:r>
            <a:endParaRPr lang="en-RW"/>
          </a:p>
        </p:txBody>
      </p:sp>
      <p:sp>
        <p:nvSpPr>
          <p:cNvPr id="3" name="Vertical Text Placeholder 2">
            <a:extLst>
              <a:ext uri="{FF2B5EF4-FFF2-40B4-BE49-F238E27FC236}">
                <a16:creationId xmlns:a16="http://schemas.microsoft.com/office/drawing/2014/main" id="{B3EE3ACF-557D-3290-9A9E-8207FBDB2D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RW"/>
          </a:p>
        </p:txBody>
      </p:sp>
      <p:sp>
        <p:nvSpPr>
          <p:cNvPr id="4" name="Date Placeholder 3">
            <a:extLst>
              <a:ext uri="{FF2B5EF4-FFF2-40B4-BE49-F238E27FC236}">
                <a16:creationId xmlns:a16="http://schemas.microsoft.com/office/drawing/2014/main" id="{A6123F22-FF9A-C8CD-B994-B3466701B255}"/>
              </a:ext>
            </a:extLst>
          </p:cNvPr>
          <p:cNvSpPr>
            <a:spLocks noGrp="1"/>
          </p:cNvSpPr>
          <p:nvPr>
            <p:ph type="dt" sz="half" idx="10"/>
          </p:nvPr>
        </p:nvSpPr>
        <p:spPr/>
        <p:txBody>
          <a:bodyPr/>
          <a:lstStyle/>
          <a:p>
            <a:fld id="{2BB880B5-F9E9-654C-BA94-E0F2061B864E}" type="datetimeFigureOut">
              <a:rPr lang="en-RW" smtClean="0"/>
              <a:t>06/16/2025</a:t>
            </a:fld>
            <a:endParaRPr lang="en-RW"/>
          </a:p>
        </p:txBody>
      </p:sp>
      <p:sp>
        <p:nvSpPr>
          <p:cNvPr id="5" name="Footer Placeholder 4">
            <a:extLst>
              <a:ext uri="{FF2B5EF4-FFF2-40B4-BE49-F238E27FC236}">
                <a16:creationId xmlns:a16="http://schemas.microsoft.com/office/drawing/2014/main" id="{47D3EDD0-8F1C-6030-2622-87B12F2F8AEE}"/>
              </a:ext>
            </a:extLst>
          </p:cNvPr>
          <p:cNvSpPr>
            <a:spLocks noGrp="1"/>
          </p:cNvSpPr>
          <p:nvPr>
            <p:ph type="ftr" sz="quarter" idx="11"/>
          </p:nvPr>
        </p:nvSpPr>
        <p:spPr/>
        <p:txBody>
          <a:bodyPr/>
          <a:lstStyle/>
          <a:p>
            <a:endParaRPr lang="en-RW"/>
          </a:p>
        </p:txBody>
      </p:sp>
      <p:sp>
        <p:nvSpPr>
          <p:cNvPr id="6" name="Slide Number Placeholder 5">
            <a:extLst>
              <a:ext uri="{FF2B5EF4-FFF2-40B4-BE49-F238E27FC236}">
                <a16:creationId xmlns:a16="http://schemas.microsoft.com/office/drawing/2014/main" id="{26B7B7DE-1AFA-4FE3-6C08-0D99DC2F5481}"/>
              </a:ext>
            </a:extLst>
          </p:cNvPr>
          <p:cNvSpPr>
            <a:spLocks noGrp="1"/>
          </p:cNvSpPr>
          <p:nvPr>
            <p:ph type="sldNum" sz="quarter" idx="12"/>
          </p:nvPr>
        </p:nvSpPr>
        <p:spPr/>
        <p:txBody>
          <a:bodyPr/>
          <a:lstStyle/>
          <a:p>
            <a:fld id="{5C037CB9-CF30-CD49-89A9-A1D069ED9E50}" type="slidenum">
              <a:rPr lang="en-RW" smtClean="0"/>
              <a:t>‹#›</a:t>
            </a:fld>
            <a:endParaRPr lang="en-RW"/>
          </a:p>
        </p:txBody>
      </p:sp>
    </p:spTree>
    <p:extLst>
      <p:ext uri="{BB962C8B-B14F-4D97-AF65-F5344CB8AC3E}">
        <p14:creationId xmlns:p14="http://schemas.microsoft.com/office/powerpoint/2010/main" val="3124627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7949C54-15E7-8D09-F8DD-32E5ABAE88E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RW"/>
          </a:p>
        </p:txBody>
      </p:sp>
      <p:sp>
        <p:nvSpPr>
          <p:cNvPr id="3" name="Vertical Text Placeholder 2">
            <a:extLst>
              <a:ext uri="{FF2B5EF4-FFF2-40B4-BE49-F238E27FC236}">
                <a16:creationId xmlns:a16="http://schemas.microsoft.com/office/drawing/2014/main" id="{34728B6D-303E-5BEE-7DD4-ADA3D6AAECB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RW"/>
          </a:p>
        </p:txBody>
      </p:sp>
      <p:sp>
        <p:nvSpPr>
          <p:cNvPr id="4" name="Date Placeholder 3">
            <a:extLst>
              <a:ext uri="{FF2B5EF4-FFF2-40B4-BE49-F238E27FC236}">
                <a16:creationId xmlns:a16="http://schemas.microsoft.com/office/drawing/2014/main" id="{1B1CAD26-687C-65AF-2BC6-504228A55550}"/>
              </a:ext>
            </a:extLst>
          </p:cNvPr>
          <p:cNvSpPr>
            <a:spLocks noGrp="1"/>
          </p:cNvSpPr>
          <p:nvPr>
            <p:ph type="dt" sz="half" idx="10"/>
          </p:nvPr>
        </p:nvSpPr>
        <p:spPr/>
        <p:txBody>
          <a:bodyPr/>
          <a:lstStyle/>
          <a:p>
            <a:fld id="{2BB880B5-F9E9-654C-BA94-E0F2061B864E}" type="datetimeFigureOut">
              <a:rPr lang="en-RW" smtClean="0"/>
              <a:t>06/16/2025</a:t>
            </a:fld>
            <a:endParaRPr lang="en-RW"/>
          </a:p>
        </p:txBody>
      </p:sp>
      <p:sp>
        <p:nvSpPr>
          <p:cNvPr id="5" name="Footer Placeholder 4">
            <a:extLst>
              <a:ext uri="{FF2B5EF4-FFF2-40B4-BE49-F238E27FC236}">
                <a16:creationId xmlns:a16="http://schemas.microsoft.com/office/drawing/2014/main" id="{4AD205F6-BFDE-0434-B267-0D68D95124F0}"/>
              </a:ext>
            </a:extLst>
          </p:cNvPr>
          <p:cNvSpPr>
            <a:spLocks noGrp="1"/>
          </p:cNvSpPr>
          <p:nvPr>
            <p:ph type="ftr" sz="quarter" idx="11"/>
          </p:nvPr>
        </p:nvSpPr>
        <p:spPr/>
        <p:txBody>
          <a:bodyPr/>
          <a:lstStyle/>
          <a:p>
            <a:endParaRPr lang="en-RW"/>
          </a:p>
        </p:txBody>
      </p:sp>
      <p:sp>
        <p:nvSpPr>
          <p:cNvPr id="6" name="Slide Number Placeholder 5">
            <a:extLst>
              <a:ext uri="{FF2B5EF4-FFF2-40B4-BE49-F238E27FC236}">
                <a16:creationId xmlns:a16="http://schemas.microsoft.com/office/drawing/2014/main" id="{0476C82B-5585-B967-C3F5-82C60EB29CF3}"/>
              </a:ext>
            </a:extLst>
          </p:cNvPr>
          <p:cNvSpPr>
            <a:spLocks noGrp="1"/>
          </p:cNvSpPr>
          <p:nvPr>
            <p:ph type="sldNum" sz="quarter" idx="12"/>
          </p:nvPr>
        </p:nvSpPr>
        <p:spPr/>
        <p:txBody>
          <a:bodyPr/>
          <a:lstStyle/>
          <a:p>
            <a:fld id="{5C037CB9-CF30-CD49-89A9-A1D069ED9E50}" type="slidenum">
              <a:rPr lang="en-RW" smtClean="0"/>
              <a:t>‹#›</a:t>
            </a:fld>
            <a:endParaRPr lang="en-RW"/>
          </a:p>
        </p:txBody>
      </p:sp>
    </p:spTree>
    <p:extLst>
      <p:ext uri="{BB962C8B-B14F-4D97-AF65-F5344CB8AC3E}">
        <p14:creationId xmlns:p14="http://schemas.microsoft.com/office/powerpoint/2010/main" val="1594297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04DB71-28E1-1CB0-7502-78BD96CF3A64}"/>
              </a:ext>
            </a:extLst>
          </p:cNvPr>
          <p:cNvSpPr>
            <a:spLocks noGrp="1"/>
          </p:cNvSpPr>
          <p:nvPr>
            <p:ph type="title"/>
          </p:nvPr>
        </p:nvSpPr>
        <p:spPr/>
        <p:txBody>
          <a:bodyPr/>
          <a:lstStyle/>
          <a:p>
            <a:r>
              <a:rPr lang="en-US"/>
              <a:t>Click to edit Master title style</a:t>
            </a:r>
            <a:endParaRPr lang="en-RW"/>
          </a:p>
        </p:txBody>
      </p:sp>
      <p:sp>
        <p:nvSpPr>
          <p:cNvPr id="3" name="Content Placeholder 2">
            <a:extLst>
              <a:ext uri="{FF2B5EF4-FFF2-40B4-BE49-F238E27FC236}">
                <a16:creationId xmlns:a16="http://schemas.microsoft.com/office/drawing/2014/main" id="{29304245-2411-F951-92BD-0CDE0D8AFDB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RW"/>
          </a:p>
        </p:txBody>
      </p:sp>
      <p:sp>
        <p:nvSpPr>
          <p:cNvPr id="4" name="Date Placeholder 3">
            <a:extLst>
              <a:ext uri="{FF2B5EF4-FFF2-40B4-BE49-F238E27FC236}">
                <a16:creationId xmlns:a16="http://schemas.microsoft.com/office/drawing/2014/main" id="{5B54AEDC-4F13-B32E-D37E-0172CC95B7E7}"/>
              </a:ext>
            </a:extLst>
          </p:cNvPr>
          <p:cNvSpPr>
            <a:spLocks noGrp="1"/>
          </p:cNvSpPr>
          <p:nvPr>
            <p:ph type="dt" sz="half" idx="10"/>
          </p:nvPr>
        </p:nvSpPr>
        <p:spPr/>
        <p:txBody>
          <a:bodyPr/>
          <a:lstStyle/>
          <a:p>
            <a:fld id="{2BB880B5-F9E9-654C-BA94-E0F2061B864E}" type="datetimeFigureOut">
              <a:rPr lang="en-RW" smtClean="0"/>
              <a:t>06/16/2025</a:t>
            </a:fld>
            <a:endParaRPr lang="en-RW"/>
          </a:p>
        </p:txBody>
      </p:sp>
      <p:sp>
        <p:nvSpPr>
          <p:cNvPr id="5" name="Footer Placeholder 4">
            <a:extLst>
              <a:ext uri="{FF2B5EF4-FFF2-40B4-BE49-F238E27FC236}">
                <a16:creationId xmlns:a16="http://schemas.microsoft.com/office/drawing/2014/main" id="{AF24AB4B-0A53-18EE-BC2E-818B0C90803F}"/>
              </a:ext>
            </a:extLst>
          </p:cNvPr>
          <p:cNvSpPr>
            <a:spLocks noGrp="1"/>
          </p:cNvSpPr>
          <p:nvPr>
            <p:ph type="ftr" sz="quarter" idx="11"/>
          </p:nvPr>
        </p:nvSpPr>
        <p:spPr/>
        <p:txBody>
          <a:bodyPr/>
          <a:lstStyle/>
          <a:p>
            <a:endParaRPr lang="en-RW"/>
          </a:p>
        </p:txBody>
      </p:sp>
      <p:sp>
        <p:nvSpPr>
          <p:cNvPr id="6" name="Slide Number Placeholder 5">
            <a:extLst>
              <a:ext uri="{FF2B5EF4-FFF2-40B4-BE49-F238E27FC236}">
                <a16:creationId xmlns:a16="http://schemas.microsoft.com/office/drawing/2014/main" id="{3CF3BD0D-C557-EFBA-720C-DFD052669A7F}"/>
              </a:ext>
            </a:extLst>
          </p:cNvPr>
          <p:cNvSpPr>
            <a:spLocks noGrp="1"/>
          </p:cNvSpPr>
          <p:nvPr>
            <p:ph type="sldNum" sz="quarter" idx="12"/>
          </p:nvPr>
        </p:nvSpPr>
        <p:spPr/>
        <p:txBody>
          <a:bodyPr/>
          <a:lstStyle/>
          <a:p>
            <a:fld id="{5C037CB9-CF30-CD49-89A9-A1D069ED9E50}" type="slidenum">
              <a:rPr lang="en-RW" smtClean="0"/>
              <a:t>‹#›</a:t>
            </a:fld>
            <a:endParaRPr lang="en-RW"/>
          </a:p>
        </p:txBody>
      </p:sp>
    </p:spTree>
    <p:extLst>
      <p:ext uri="{BB962C8B-B14F-4D97-AF65-F5344CB8AC3E}">
        <p14:creationId xmlns:p14="http://schemas.microsoft.com/office/powerpoint/2010/main" val="854048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D3AB2-9DB0-A389-C459-1026B52B5F3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RW"/>
          </a:p>
        </p:txBody>
      </p:sp>
      <p:sp>
        <p:nvSpPr>
          <p:cNvPr id="3" name="Text Placeholder 2">
            <a:extLst>
              <a:ext uri="{FF2B5EF4-FFF2-40B4-BE49-F238E27FC236}">
                <a16:creationId xmlns:a16="http://schemas.microsoft.com/office/drawing/2014/main" id="{2B171F93-18A4-D75D-2CCB-2744E835CA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0B86B0B-3D77-7E1C-6ED6-00368B1181A3}"/>
              </a:ext>
            </a:extLst>
          </p:cNvPr>
          <p:cNvSpPr>
            <a:spLocks noGrp="1"/>
          </p:cNvSpPr>
          <p:nvPr>
            <p:ph type="dt" sz="half" idx="10"/>
          </p:nvPr>
        </p:nvSpPr>
        <p:spPr/>
        <p:txBody>
          <a:bodyPr/>
          <a:lstStyle/>
          <a:p>
            <a:fld id="{2BB880B5-F9E9-654C-BA94-E0F2061B864E}" type="datetimeFigureOut">
              <a:rPr lang="en-RW" smtClean="0"/>
              <a:t>06/16/2025</a:t>
            </a:fld>
            <a:endParaRPr lang="en-RW"/>
          </a:p>
        </p:txBody>
      </p:sp>
      <p:sp>
        <p:nvSpPr>
          <p:cNvPr id="5" name="Footer Placeholder 4">
            <a:extLst>
              <a:ext uri="{FF2B5EF4-FFF2-40B4-BE49-F238E27FC236}">
                <a16:creationId xmlns:a16="http://schemas.microsoft.com/office/drawing/2014/main" id="{33820DFB-53C0-4FAE-1E96-873D7BBB5F6C}"/>
              </a:ext>
            </a:extLst>
          </p:cNvPr>
          <p:cNvSpPr>
            <a:spLocks noGrp="1"/>
          </p:cNvSpPr>
          <p:nvPr>
            <p:ph type="ftr" sz="quarter" idx="11"/>
          </p:nvPr>
        </p:nvSpPr>
        <p:spPr/>
        <p:txBody>
          <a:bodyPr/>
          <a:lstStyle/>
          <a:p>
            <a:endParaRPr lang="en-RW"/>
          </a:p>
        </p:txBody>
      </p:sp>
      <p:sp>
        <p:nvSpPr>
          <p:cNvPr id="6" name="Slide Number Placeholder 5">
            <a:extLst>
              <a:ext uri="{FF2B5EF4-FFF2-40B4-BE49-F238E27FC236}">
                <a16:creationId xmlns:a16="http://schemas.microsoft.com/office/drawing/2014/main" id="{C11765A5-1586-C23F-C87D-174309BC52D9}"/>
              </a:ext>
            </a:extLst>
          </p:cNvPr>
          <p:cNvSpPr>
            <a:spLocks noGrp="1"/>
          </p:cNvSpPr>
          <p:nvPr>
            <p:ph type="sldNum" sz="quarter" idx="12"/>
          </p:nvPr>
        </p:nvSpPr>
        <p:spPr/>
        <p:txBody>
          <a:bodyPr/>
          <a:lstStyle/>
          <a:p>
            <a:fld id="{5C037CB9-CF30-CD49-89A9-A1D069ED9E50}" type="slidenum">
              <a:rPr lang="en-RW" smtClean="0"/>
              <a:t>‹#›</a:t>
            </a:fld>
            <a:endParaRPr lang="en-RW"/>
          </a:p>
        </p:txBody>
      </p:sp>
    </p:spTree>
    <p:extLst>
      <p:ext uri="{BB962C8B-B14F-4D97-AF65-F5344CB8AC3E}">
        <p14:creationId xmlns:p14="http://schemas.microsoft.com/office/powerpoint/2010/main" val="670250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1BB48-559E-ABA7-B8D1-DD067A99B79C}"/>
              </a:ext>
            </a:extLst>
          </p:cNvPr>
          <p:cNvSpPr>
            <a:spLocks noGrp="1"/>
          </p:cNvSpPr>
          <p:nvPr>
            <p:ph type="title"/>
          </p:nvPr>
        </p:nvSpPr>
        <p:spPr/>
        <p:txBody>
          <a:bodyPr/>
          <a:lstStyle/>
          <a:p>
            <a:r>
              <a:rPr lang="en-US"/>
              <a:t>Click to edit Master title style</a:t>
            </a:r>
            <a:endParaRPr lang="en-RW"/>
          </a:p>
        </p:txBody>
      </p:sp>
      <p:sp>
        <p:nvSpPr>
          <p:cNvPr id="3" name="Content Placeholder 2">
            <a:extLst>
              <a:ext uri="{FF2B5EF4-FFF2-40B4-BE49-F238E27FC236}">
                <a16:creationId xmlns:a16="http://schemas.microsoft.com/office/drawing/2014/main" id="{EAA9E102-5502-D815-0806-260BD53172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RW"/>
          </a:p>
        </p:txBody>
      </p:sp>
      <p:sp>
        <p:nvSpPr>
          <p:cNvPr id="4" name="Content Placeholder 3">
            <a:extLst>
              <a:ext uri="{FF2B5EF4-FFF2-40B4-BE49-F238E27FC236}">
                <a16:creationId xmlns:a16="http://schemas.microsoft.com/office/drawing/2014/main" id="{B0D37CC2-4BBB-9781-0952-58A39107310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RW"/>
          </a:p>
        </p:txBody>
      </p:sp>
      <p:sp>
        <p:nvSpPr>
          <p:cNvPr id="5" name="Date Placeholder 4">
            <a:extLst>
              <a:ext uri="{FF2B5EF4-FFF2-40B4-BE49-F238E27FC236}">
                <a16:creationId xmlns:a16="http://schemas.microsoft.com/office/drawing/2014/main" id="{DFCFBCB2-344B-5154-C355-4E4B806A8639}"/>
              </a:ext>
            </a:extLst>
          </p:cNvPr>
          <p:cNvSpPr>
            <a:spLocks noGrp="1"/>
          </p:cNvSpPr>
          <p:nvPr>
            <p:ph type="dt" sz="half" idx="10"/>
          </p:nvPr>
        </p:nvSpPr>
        <p:spPr/>
        <p:txBody>
          <a:bodyPr/>
          <a:lstStyle/>
          <a:p>
            <a:fld id="{2BB880B5-F9E9-654C-BA94-E0F2061B864E}" type="datetimeFigureOut">
              <a:rPr lang="en-RW" smtClean="0"/>
              <a:t>06/16/2025</a:t>
            </a:fld>
            <a:endParaRPr lang="en-RW"/>
          </a:p>
        </p:txBody>
      </p:sp>
      <p:sp>
        <p:nvSpPr>
          <p:cNvPr id="6" name="Footer Placeholder 5">
            <a:extLst>
              <a:ext uri="{FF2B5EF4-FFF2-40B4-BE49-F238E27FC236}">
                <a16:creationId xmlns:a16="http://schemas.microsoft.com/office/drawing/2014/main" id="{382F8072-0BC1-C20B-5A20-95928FB12477}"/>
              </a:ext>
            </a:extLst>
          </p:cNvPr>
          <p:cNvSpPr>
            <a:spLocks noGrp="1"/>
          </p:cNvSpPr>
          <p:nvPr>
            <p:ph type="ftr" sz="quarter" idx="11"/>
          </p:nvPr>
        </p:nvSpPr>
        <p:spPr/>
        <p:txBody>
          <a:bodyPr/>
          <a:lstStyle/>
          <a:p>
            <a:endParaRPr lang="en-RW"/>
          </a:p>
        </p:txBody>
      </p:sp>
      <p:sp>
        <p:nvSpPr>
          <p:cNvPr id="7" name="Slide Number Placeholder 6">
            <a:extLst>
              <a:ext uri="{FF2B5EF4-FFF2-40B4-BE49-F238E27FC236}">
                <a16:creationId xmlns:a16="http://schemas.microsoft.com/office/drawing/2014/main" id="{7082DC8F-4B92-9204-19E0-A9CABE8107CC}"/>
              </a:ext>
            </a:extLst>
          </p:cNvPr>
          <p:cNvSpPr>
            <a:spLocks noGrp="1"/>
          </p:cNvSpPr>
          <p:nvPr>
            <p:ph type="sldNum" sz="quarter" idx="12"/>
          </p:nvPr>
        </p:nvSpPr>
        <p:spPr/>
        <p:txBody>
          <a:bodyPr/>
          <a:lstStyle/>
          <a:p>
            <a:fld id="{5C037CB9-CF30-CD49-89A9-A1D069ED9E50}" type="slidenum">
              <a:rPr lang="en-RW" smtClean="0"/>
              <a:t>‹#›</a:t>
            </a:fld>
            <a:endParaRPr lang="en-RW"/>
          </a:p>
        </p:txBody>
      </p:sp>
    </p:spTree>
    <p:extLst>
      <p:ext uri="{BB962C8B-B14F-4D97-AF65-F5344CB8AC3E}">
        <p14:creationId xmlns:p14="http://schemas.microsoft.com/office/powerpoint/2010/main" val="3507548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0A6B4-443D-6920-5003-22F08D35E130}"/>
              </a:ext>
            </a:extLst>
          </p:cNvPr>
          <p:cNvSpPr>
            <a:spLocks noGrp="1"/>
          </p:cNvSpPr>
          <p:nvPr>
            <p:ph type="title"/>
          </p:nvPr>
        </p:nvSpPr>
        <p:spPr>
          <a:xfrm>
            <a:off x="839788" y="365125"/>
            <a:ext cx="10515600" cy="1325563"/>
          </a:xfrm>
        </p:spPr>
        <p:txBody>
          <a:bodyPr/>
          <a:lstStyle/>
          <a:p>
            <a:r>
              <a:rPr lang="en-US"/>
              <a:t>Click to edit Master title style</a:t>
            </a:r>
            <a:endParaRPr lang="en-RW"/>
          </a:p>
        </p:txBody>
      </p:sp>
      <p:sp>
        <p:nvSpPr>
          <p:cNvPr id="3" name="Text Placeholder 2">
            <a:extLst>
              <a:ext uri="{FF2B5EF4-FFF2-40B4-BE49-F238E27FC236}">
                <a16:creationId xmlns:a16="http://schemas.microsoft.com/office/drawing/2014/main" id="{98C4101F-2F7C-F305-FA69-2C8C7CFAEE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030752-C116-8BDE-43DD-2615DDC8156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RW"/>
          </a:p>
        </p:txBody>
      </p:sp>
      <p:sp>
        <p:nvSpPr>
          <p:cNvPr id="5" name="Text Placeholder 4">
            <a:extLst>
              <a:ext uri="{FF2B5EF4-FFF2-40B4-BE49-F238E27FC236}">
                <a16:creationId xmlns:a16="http://schemas.microsoft.com/office/drawing/2014/main" id="{DF1606BC-7F5F-3F1D-2F3A-B1E42758EDC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B8D62E9-9B66-AE3C-39F9-D896402EF9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RW"/>
          </a:p>
        </p:txBody>
      </p:sp>
      <p:sp>
        <p:nvSpPr>
          <p:cNvPr id="7" name="Date Placeholder 6">
            <a:extLst>
              <a:ext uri="{FF2B5EF4-FFF2-40B4-BE49-F238E27FC236}">
                <a16:creationId xmlns:a16="http://schemas.microsoft.com/office/drawing/2014/main" id="{8340152E-3567-3E8F-37D5-47FBFC1CF16B}"/>
              </a:ext>
            </a:extLst>
          </p:cNvPr>
          <p:cNvSpPr>
            <a:spLocks noGrp="1"/>
          </p:cNvSpPr>
          <p:nvPr>
            <p:ph type="dt" sz="half" idx="10"/>
          </p:nvPr>
        </p:nvSpPr>
        <p:spPr/>
        <p:txBody>
          <a:bodyPr/>
          <a:lstStyle/>
          <a:p>
            <a:fld id="{2BB880B5-F9E9-654C-BA94-E0F2061B864E}" type="datetimeFigureOut">
              <a:rPr lang="en-RW" smtClean="0"/>
              <a:t>06/16/2025</a:t>
            </a:fld>
            <a:endParaRPr lang="en-RW"/>
          </a:p>
        </p:txBody>
      </p:sp>
      <p:sp>
        <p:nvSpPr>
          <p:cNvPr id="8" name="Footer Placeholder 7">
            <a:extLst>
              <a:ext uri="{FF2B5EF4-FFF2-40B4-BE49-F238E27FC236}">
                <a16:creationId xmlns:a16="http://schemas.microsoft.com/office/drawing/2014/main" id="{E9DAA609-FBE7-BC02-6821-D8A63537C06C}"/>
              </a:ext>
            </a:extLst>
          </p:cNvPr>
          <p:cNvSpPr>
            <a:spLocks noGrp="1"/>
          </p:cNvSpPr>
          <p:nvPr>
            <p:ph type="ftr" sz="quarter" idx="11"/>
          </p:nvPr>
        </p:nvSpPr>
        <p:spPr/>
        <p:txBody>
          <a:bodyPr/>
          <a:lstStyle/>
          <a:p>
            <a:endParaRPr lang="en-RW"/>
          </a:p>
        </p:txBody>
      </p:sp>
      <p:sp>
        <p:nvSpPr>
          <p:cNvPr id="9" name="Slide Number Placeholder 8">
            <a:extLst>
              <a:ext uri="{FF2B5EF4-FFF2-40B4-BE49-F238E27FC236}">
                <a16:creationId xmlns:a16="http://schemas.microsoft.com/office/drawing/2014/main" id="{4BD77CCE-DB3B-1EEC-9D46-25A0C7BF1EB3}"/>
              </a:ext>
            </a:extLst>
          </p:cNvPr>
          <p:cNvSpPr>
            <a:spLocks noGrp="1"/>
          </p:cNvSpPr>
          <p:nvPr>
            <p:ph type="sldNum" sz="quarter" idx="12"/>
          </p:nvPr>
        </p:nvSpPr>
        <p:spPr/>
        <p:txBody>
          <a:bodyPr/>
          <a:lstStyle/>
          <a:p>
            <a:fld id="{5C037CB9-CF30-CD49-89A9-A1D069ED9E50}" type="slidenum">
              <a:rPr lang="en-RW" smtClean="0"/>
              <a:t>‹#›</a:t>
            </a:fld>
            <a:endParaRPr lang="en-RW"/>
          </a:p>
        </p:txBody>
      </p:sp>
    </p:spTree>
    <p:extLst>
      <p:ext uri="{BB962C8B-B14F-4D97-AF65-F5344CB8AC3E}">
        <p14:creationId xmlns:p14="http://schemas.microsoft.com/office/powerpoint/2010/main" val="1147684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D57A6-EDC1-5140-6718-74234CED448B}"/>
              </a:ext>
            </a:extLst>
          </p:cNvPr>
          <p:cNvSpPr>
            <a:spLocks noGrp="1"/>
          </p:cNvSpPr>
          <p:nvPr>
            <p:ph type="title"/>
          </p:nvPr>
        </p:nvSpPr>
        <p:spPr/>
        <p:txBody>
          <a:bodyPr/>
          <a:lstStyle/>
          <a:p>
            <a:r>
              <a:rPr lang="en-US"/>
              <a:t>Click to edit Master title style</a:t>
            </a:r>
            <a:endParaRPr lang="en-RW"/>
          </a:p>
        </p:txBody>
      </p:sp>
      <p:sp>
        <p:nvSpPr>
          <p:cNvPr id="3" name="Date Placeholder 2">
            <a:extLst>
              <a:ext uri="{FF2B5EF4-FFF2-40B4-BE49-F238E27FC236}">
                <a16:creationId xmlns:a16="http://schemas.microsoft.com/office/drawing/2014/main" id="{A9AB91E8-A56E-6837-E1E1-11CF69C8EE06}"/>
              </a:ext>
            </a:extLst>
          </p:cNvPr>
          <p:cNvSpPr>
            <a:spLocks noGrp="1"/>
          </p:cNvSpPr>
          <p:nvPr>
            <p:ph type="dt" sz="half" idx="10"/>
          </p:nvPr>
        </p:nvSpPr>
        <p:spPr/>
        <p:txBody>
          <a:bodyPr/>
          <a:lstStyle/>
          <a:p>
            <a:fld id="{2BB880B5-F9E9-654C-BA94-E0F2061B864E}" type="datetimeFigureOut">
              <a:rPr lang="en-RW" smtClean="0"/>
              <a:t>06/16/2025</a:t>
            </a:fld>
            <a:endParaRPr lang="en-RW"/>
          </a:p>
        </p:txBody>
      </p:sp>
      <p:sp>
        <p:nvSpPr>
          <p:cNvPr id="4" name="Footer Placeholder 3">
            <a:extLst>
              <a:ext uri="{FF2B5EF4-FFF2-40B4-BE49-F238E27FC236}">
                <a16:creationId xmlns:a16="http://schemas.microsoft.com/office/drawing/2014/main" id="{4C64AB0A-1225-07A6-5627-5FFD2FE15A0A}"/>
              </a:ext>
            </a:extLst>
          </p:cNvPr>
          <p:cNvSpPr>
            <a:spLocks noGrp="1"/>
          </p:cNvSpPr>
          <p:nvPr>
            <p:ph type="ftr" sz="quarter" idx="11"/>
          </p:nvPr>
        </p:nvSpPr>
        <p:spPr/>
        <p:txBody>
          <a:bodyPr/>
          <a:lstStyle/>
          <a:p>
            <a:endParaRPr lang="en-RW"/>
          </a:p>
        </p:txBody>
      </p:sp>
      <p:sp>
        <p:nvSpPr>
          <p:cNvPr id="5" name="Slide Number Placeholder 4">
            <a:extLst>
              <a:ext uri="{FF2B5EF4-FFF2-40B4-BE49-F238E27FC236}">
                <a16:creationId xmlns:a16="http://schemas.microsoft.com/office/drawing/2014/main" id="{B4F3E2A1-43D0-5843-C768-22BC610B6057}"/>
              </a:ext>
            </a:extLst>
          </p:cNvPr>
          <p:cNvSpPr>
            <a:spLocks noGrp="1"/>
          </p:cNvSpPr>
          <p:nvPr>
            <p:ph type="sldNum" sz="quarter" idx="12"/>
          </p:nvPr>
        </p:nvSpPr>
        <p:spPr/>
        <p:txBody>
          <a:bodyPr/>
          <a:lstStyle/>
          <a:p>
            <a:fld id="{5C037CB9-CF30-CD49-89A9-A1D069ED9E50}" type="slidenum">
              <a:rPr lang="en-RW" smtClean="0"/>
              <a:t>‹#›</a:t>
            </a:fld>
            <a:endParaRPr lang="en-RW"/>
          </a:p>
        </p:txBody>
      </p:sp>
    </p:spTree>
    <p:extLst>
      <p:ext uri="{BB962C8B-B14F-4D97-AF65-F5344CB8AC3E}">
        <p14:creationId xmlns:p14="http://schemas.microsoft.com/office/powerpoint/2010/main" val="3181265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62A04D0-8590-F8B9-F0AA-678932DDEFBC}"/>
              </a:ext>
            </a:extLst>
          </p:cNvPr>
          <p:cNvSpPr>
            <a:spLocks noGrp="1"/>
          </p:cNvSpPr>
          <p:nvPr>
            <p:ph type="dt" sz="half" idx="10"/>
          </p:nvPr>
        </p:nvSpPr>
        <p:spPr/>
        <p:txBody>
          <a:bodyPr/>
          <a:lstStyle/>
          <a:p>
            <a:fld id="{2BB880B5-F9E9-654C-BA94-E0F2061B864E}" type="datetimeFigureOut">
              <a:rPr lang="en-RW" smtClean="0"/>
              <a:t>06/16/2025</a:t>
            </a:fld>
            <a:endParaRPr lang="en-RW"/>
          </a:p>
        </p:txBody>
      </p:sp>
      <p:sp>
        <p:nvSpPr>
          <p:cNvPr id="3" name="Footer Placeholder 2">
            <a:extLst>
              <a:ext uri="{FF2B5EF4-FFF2-40B4-BE49-F238E27FC236}">
                <a16:creationId xmlns:a16="http://schemas.microsoft.com/office/drawing/2014/main" id="{9BCC6471-1B87-27A1-34E5-EFD5530EBDA9}"/>
              </a:ext>
            </a:extLst>
          </p:cNvPr>
          <p:cNvSpPr>
            <a:spLocks noGrp="1"/>
          </p:cNvSpPr>
          <p:nvPr>
            <p:ph type="ftr" sz="quarter" idx="11"/>
          </p:nvPr>
        </p:nvSpPr>
        <p:spPr/>
        <p:txBody>
          <a:bodyPr/>
          <a:lstStyle/>
          <a:p>
            <a:endParaRPr lang="en-RW"/>
          </a:p>
        </p:txBody>
      </p:sp>
      <p:sp>
        <p:nvSpPr>
          <p:cNvPr id="4" name="Slide Number Placeholder 3">
            <a:extLst>
              <a:ext uri="{FF2B5EF4-FFF2-40B4-BE49-F238E27FC236}">
                <a16:creationId xmlns:a16="http://schemas.microsoft.com/office/drawing/2014/main" id="{5CF66538-6282-4806-1281-745A1BDF0A90}"/>
              </a:ext>
            </a:extLst>
          </p:cNvPr>
          <p:cNvSpPr>
            <a:spLocks noGrp="1"/>
          </p:cNvSpPr>
          <p:nvPr>
            <p:ph type="sldNum" sz="quarter" idx="12"/>
          </p:nvPr>
        </p:nvSpPr>
        <p:spPr/>
        <p:txBody>
          <a:bodyPr/>
          <a:lstStyle/>
          <a:p>
            <a:fld id="{5C037CB9-CF30-CD49-89A9-A1D069ED9E50}" type="slidenum">
              <a:rPr lang="en-RW" smtClean="0"/>
              <a:t>‹#›</a:t>
            </a:fld>
            <a:endParaRPr lang="en-RW"/>
          </a:p>
        </p:txBody>
      </p:sp>
    </p:spTree>
    <p:extLst>
      <p:ext uri="{BB962C8B-B14F-4D97-AF65-F5344CB8AC3E}">
        <p14:creationId xmlns:p14="http://schemas.microsoft.com/office/powerpoint/2010/main" val="2949084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43593-47B2-A56F-7634-067FCF0C08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RW"/>
          </a:p>
        </p:txBody>
      </p:sp>
      <p:sp>
        <p:nvSpPr>
          <p:cNvPr id="3" name="Content Placeholder 2">
            <a:extLst>
              <a:ext uri="{FF2B5EF4-FFF2-40B4-BE49-F238E27FC236}">
                <a16:creationId xmlns:a16="http://schemas.microsoft.com/office/drawing/2014/main" id="{A01A1E90-16AE-38BE-7D56-DB8DC91518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RW"/>
          </a:p>
        </p:txBody>
      </p:sp>
      <p:sp>
        <p:nvSpPr>
          <p:cNvPr id="4" name="Text Placeholder 3">
            <a:extLst>
              <a:ext uri="{FF2B5EF4-FFF2-40B4-BE49-F238E27FC236}">
                <a16:creationId xmlns:a16="http://schemas.microsoft.com/office/drawing/2014/main" id="{97FFF9AE-5C47-BC2B-8A32-1BA9045797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169895-199C-BDE9-B8EB-5ABE55981EA7}"/>
              </a:ext>
            </a:extLst>
          </p:cNvPr>
          <p:cNvSpPr>
            <a:spLocks noGrp="1"/>
          </p:cNvSpPr>
          <p:nvPr>
            <p:ph type="dt" sz="half" idx="10"/>
          </p:nvPr>
        </p:nvSpPr>
        <p:spPr/>
        <p:txBody>
          <a:bodyPr/>
          <a:lstStyle/>
          <a:p>
            <a:fld id="{2BB880B5-F9E9-654C-BA94-E0F2061B864E}" type="datetimeFigureOut">
              <a:rPr lang="en-RW" smtClean="0"/>
              <a:t>06/16/2025</a:t>
            </a:fld>
            <a:endParaRPr lang="en-RW"/>
          </a:p>
        </p:txBody>
      </p:sp>
      <p:sp>
        <p:nvSpPr>
          <p:cNvPr id="6" name="Footer Placeholder 5">
            <a:extLst>
              <a:ext uri="{FF2B5EF4-FFF2-40B4-BE49-F238E27FC236}">
                <a16:creationId xmlns:a16="http://schemas.microsoft.com/office/drawing/2014/main" id="{0151A114-4962-3F84-F0CF-BA3391BE4D41}"/>
              </a:ext>
            </a:extLst>
          </p:cNvPr>
          <p:cNvSpPr>
            <a:spLocks noGrp="1"/>
          </p:cNvSpPr>
          <p:nvPr>
            <p:ph type="ftr" sz="quarter" idx="11"/>
          </p:nvPr>
        </p:nvSpPr>
        <p:spPr/>
        <p:txBody>
          <a:bodyPr/>
          <a:lstStyle/>
          <a:p>
            <a:endParaRPr lang="en-RW"/>
          </a:p>
        </p:txBody>
      </p:sp>
      <p:sp>
        <p:nvSpPr>
          <p:cNvPr id="7" name="Slide Number Placeholder 6">
            <a:extLst>
              <a:ext uri="{FF2B5EF4-FFF2-40B4-BE49-F238E27FC236}">
                <a16:creationId xmlns:a16="http://schemas.microsoft.com/office/drawing/2014/main" id="{5ED0EF93-6062-CE6C-E98D-6D6F64EE6378}"/>
              </a:ext>
            </a:extLst>
          </p:cNvPr>
          <p:cNvSpPr>
            <a:spLocks noGrp="1"/>
          </p:cNvSpPr>
          <p:nvPr>
            <p:ph type="sldNum" sz="quarter" idx="12"/>
          </p:nvPr>
        </p:nvSpPr>
        <p:spPr/>
        <p:txBody>
          <a:bodyPr/>
          <a:lstStyle/>
          <a:p>
            <a:fld id="{5C037CB9-CF30-CD49-89A9-A1D069ED9E50}" type="slidenum">
              <a:rPr lang="en-RW" smtClean="0"/>
              <a:t>‹#›</a:t>
            </a:fld>
            <a:endParaRPr lang="en-RW"/>
          </a:p>
        </p:txBody>
      </p:sp>
    </p:spTree>
    <p:extLst>
      <p:ext uri="{BB962C8B-B14F-4D97-AF65-F5344CB8AC3E}">
        <p14:creationId xmlns:p14="http://schemas.microsoft.com/office/powerpoint/2010/main" val="1882975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D804E-B347-C9F7-304B-3EA9D8A7CB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RW"/>
          </a:p>
        </p:txBody>
      </p:sp>
      <p:sp>
        <p:nvSpPr>
          <p:cNvPr id="3" name="Picture Placeholder 2">
            <a:extLst>
              <a:ext uri="{FF2B5EF4-FFF2-40B4-BE49-F238E27FC236}">
                <a16:creationId xmlns:a16="http://schemas.microsoft.com/office/drawing/2014/main" id="{5BB6D547-CB9D-9BDE-0CBD-A11707C6DE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RW"/>
          </a:p>
        </p:txBody>
      </p:sp>
      <p:sp>
        <p:nvSpPr>
          <p:cNvPr id="4" name="Text Placeholder 3">
            <a:extLst>
              <a:ext uri="{FF2B5EF4-FFF2-40B4-BE49-F238E27FC236}">
                <a16:creationId xmlns:a16="http://schemas.microsoft.com/office/drawing/2014/main" id="{3177D79F-AA26-D6B2-C5A7-541CAA5B9C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3C95A8-DA57-A5DD-BEAF-42E686662D60}"/>
              </a:ext>
            </a:extLst>
          </p:cNvPr>
          <p:cNvSpPr>
            <a:spLocks noGrp="1"/>
          </p:cNvSpPr>
          <p:nvPr>
            <p:ph type="dt" sz="half" idx="10"/>
          </p:nvPr>
        </p:nvSpPr>
        <p:spPr/>
        <p:txBody>
          <a:bodyPr/>
          <a:lstStyle/>
          <a:p>
            <a:fld id="{2BB880B5-F9E9-654C-BA94-E0F2061B864E}" type="datetimeFigureOut">
              <a:rPr lang="en-RW" smtClean="0"/>
              <a:t>06/16/2025</a:t>
            </a:fld>
            <a:endParaRPr lang="en-RW"/>
          </a:p>
        </p:txBody>
      </p:sp>
      <p:sp>
        <p:nvSpPr>
          <p:cNvPr id="6" name="Footer Placeholder 5">
            <a:extLst>
              <a:ext uri="{FF2B5EF4-FFF2-40B4-BE49-F238E27FC236}">
                <a16:creationId xmlns:a16="http://schemas.microsoft.com/office/drawing/2014/main" id="{5DBF521A-6E6F-B526-0064-611E8BFF3ADB}"/>
              </a:ext>
            </a:extLst>
          </p:cNvPr>
          <p:cNvSpPr>
            <a:spLocks noGrp="1"/>
          </p:cNvSpPr>
          <p:nvPr>
            <p:ph type="ftr" sz="quarter" idx="11"/>
          </p:nvPr>
        </p:nvSpPr>
        <p:spPr/>
        <p:txBody>
          <a:bodyPr/>
          <a:lstStyle/>
          <a:p>
            <a:endParaRPr lang="en-RW"/>
          </a:p>
        </p:txBody>
      </p:sp>
      <p:sp>
        <p:nvSpPr>
          <p:cNvPr id="7" name="Slide Number Placeholder 6">
            <a:extLst>
              <a:ext uri="{FF2B5EF4-FFF2-40B4-BE49-F238E27FC236}">
                <a16:creationId xmlns:a16="http://schemas.microsoft.com/office/drawing/2014/main" id="{B1F49615-EDC7-3A7D-E589-8CBF12DE9513}"/>
              </a:ext>
            </a:extLst>
          </p:cNvPr>
          <p:cNvSpPr>
            <a:spLocks noGrp="1"/>
          </p:cNvSpPr>
          <p:nvPr>
            <p:ph type="sldNum" sz="quarter" idx="12"/>
          </p:nvPr>
        </p:nvSpPr>
        <p:spPr/>
        <p:txBody>
          <a:bodyPr/>
          <a:lstStyle/>
          <a:p>
            <a:fld id="{5C037CB9-CF30-CD49-89A9-A1D069ED9E50}" type="slidenum">
              <a:rPr lang="en-RW" smtClean="0"/>
              <a:t>‹#›</a:t>
            </a:fld>
            <a:endParaRPr lang="en-RW"/>
          </a:p>
        </p:txBody>
      </p:sp>
    </p:spTree>
    <p:extLst>
      <p:ext uri="{BB962C8B-B14F-4D97-AF65-F5344CB8AC3E}">
        <p14:creationId xmlns:p14="http://schemas.microsoft.com/office/powerpoint/2010/main" val="2917331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731D60-6BEF-2476-FE87-6AB72D4EEC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RW"/>
          </a:p>
        </p:txBody>
      </p:sp>
      <p:sp>
        <p:nvSpPr>
          <p:cNvPr id="3" name="Text Placeholder 2">
            <a:extLst>
              <a:ext uri="{FF2B5EF4-FFF2-40B4-BE49-F238E27FC236}">
                <a16:creationId xmlns:a16="http://schemas.microsoft.com/office/drawing/2014/main" id="{95B4B4D2-3A17-3626-D358-F0E3024DE8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RW"/>
          </a:p>
        </p:txBody>
      </p:sp>
      <p:sp>
        <p:nvSpPr>
          <p:cNvPr id="4" name="Date Placeholder 3">
            <a:extLst>
              <a:ext uri="{FF2B5EF4-FFF2-40B4-BE49-F238E27FC236}">
                <a16:creationId xmlns:a16="http://schemas.microsoft.com/office/drawing/2014/main" id="{23D394A1-97FE-EEC8-1EB8-60F2941896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B880B5-F9E9-654C-BA94-E0F2061B864E}" type="datetimeFigureOut">
              <a:rPr lang="en-RW" smtClean="0"/>
              <a:t>06/16/2025</a:t>
            </a:fld>
            <a:endParaRPr lang="en-RW"/>
          </a:p>
        </p:txBody>
      </p:sp>
      <p:sp>
        <p:nvSpPr>
          <p:cNvPr id="5" name="Footer Placeholder 4">
            <a:extLst>
              <a:ext uri="{FF2B5EF4-FFF2-40B4-BE49-F238E27FC236}">
                <a16:creationId xmlns:a16="http://schemas.microsoft.com/office/drawing/2014/main" id="{B9AB3508-CB00-53DB-8BB6-238CEFDB5A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RW"/>
          </a:p>
        </p:txBody>
      </p:sp>
      <p:sp>
        <p:nvSpPr>
          <p:cNvPr id="6" name="Slide Number Placeholder 5">
            <a:extLst>
              <a:ext uri="{FF2B5EF4-FFF2-40B4-BE49-F238E27FC236}">
                <a16:creationId xmlns:a16="http://schemas.microsoft.com/office/drawing/2014/main" id="{7FF43961-D629-04FB-6A45-1F9B95D279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037CB9-CF30-CD49-89A9-A1D069ED9E50}" type="slidenum">
              <a:rPr lang="en-RW" smtClean="0"/>
              <a:t>‹#›</a:t>
            </a:fld>
            <a:endParaRPr lang="en-RW"/>
          </a:p>
        </p:txBody>
      </p:sp>
    </p:spTree>
    <p:extLst>
      <p:ext uri="{BB962C8B-B14F-4D97-AF65-F5344CB8AC3E}">
        <p14:creationId xmlns:p14="http://schemas.microsoft.com/office/powerpoint/2010/main" val="369708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R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4A7FE79-4977-FA62-2F99-61CE3332C378}"/>
              </a:ext>
            </a:extLst>
          </p:cNvPr>
          <p:cNvPicPr>
            <a:picLocks noChangeAspect="1"/>
          </p:cNvPicPr>
          <p:nvPr/>
        </p:nvPicPr>
        <p:blipFill>
          <a:blip r:embed="rId2"/>
          <a:stretch>
            <a:fillRect/>
          </a:stretch>
        </p:blipFill>
        <p:spPr>
          <a:xfrm>
            <a:off x="0" y="49354"/>
            <a:ext cx="12192000" cy="980225"/>
          </a:xfrm>
          <a:prstGeom prst="rect">
            <a:avLst/>
          </a:prstGeom>
        </p:spPr>
      </p:pic>
      <p:sp>
        <p:nvSpPr>
          <p:cNvPr id="33" name="Freeform 32">
            <a:extLst>
              <a:ext uri="{FF2B5EF4-FFF2-40B4-BE49-F238E27FC236}">
                <a16:creationId xmlns:a16="http://schemas.microsoft.com/office/drawing/2014/main" id="{CD1DA39F-9399-1136-1DC5-949AA50F423C}"/>
              </a:ext>
            </a:extLst>
          </p:cNvPr>
          <p:cNvSpPr/>
          <p:nvPr/>
        </p:nvSpPr>
        <p:spPr>
          <a:xfrm>
            <a:off x="9993587" y="4808336"/>
            <a:ext cx="2198413" cy="2206418"/>
          </a:xfrm>
          <a:custGeom>
            <a:avLst/>
            <a:gdLst>
              <a:gd name="connsiteX0" fmla="*/ 2198413 w 2198413"/>
              <a:gd name="connsiteY0" fmla="*/ 0 h 2206418"/>
              <a:gd name="connsiteX1" fmla="*/ 2198413 w 2198413"/>
              <a:gd name="connsiteY1" fmla="*/ 2206418 h 2206418"/>
              <a:gd name="connsiteX2" fmla="*/ 404 w 2198413"/>
              <a:gd name="connsiteY2" fmla="*/ 2206418 h 2206418"/>
              <a:gd name="connsiteX3" fmla="*/ 0 w 2198413"/>
              <a:gd name="connsiteY3" fmla="*/ 2198413 h 2206418"/>
              <a:gd name="connsiteX4" fmla="*/ 2198413 w 2198413"/>
              <a:gd name="connsiteY4" fmla="*/ 0 h 2206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8413" h="2206418">
                <a:moveTo>
                  <a:pt x="2198413" y="0"/>
                </a:moveTo>
                <a:lnTo>
                  <a:pt x="2198413" y="2206418"/>
                </a:lnTo>
                <a:lnTo>
                  <a:pt x="404" y="2206418"/>
                </a:lnTo>
                <a:lnTo>
                  <a:pt x="0" y="2198413"/>
                </a:lnTo>
                <a:cubicBezTo>
                  <a:pt x="0" y="984263"/>
                  <a:pt x="984263" y="0"/>
                  <a:pt x="2198413"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RW"/>
          </a:p>
        </p:txBody>
      </p:sp>
      <p:sp>
        <p:nvSpPr>
          <p:cNvPr id="28" name="Freeform 27">
            <a:extLst>
              <a:ext uri="{FF2B5EF4-FFF2-40B4-BE49-F238E27FC236}">
                <a16:creationId xmlns:a16="http://schemas.microsoft.com/office/drawing/2014/main" id="{2E9BF97D-FB55-9C27-EB96-D5C923002AAB}"/>
              </a:ext>
            </a:extLst>
          </p:cNvPr>
          <p:cNvSpPr/>
          <p:nvPr/>
        </p:nvSpPr>
        <p:spPr>
          <a:xfrm>
            <a:off x="8226879" y="3036570"/>
            <a:ext cx="3965121" cy="3965121"/>
          </a:xfrm>
          <a:custGeom>
            <a:avLst/>
            <a:gdLst>
              <a:gd name="connsiteX0" fmla="*/ 3965121 w 3965121"/>
              <a:gd name="connsiteY0" fmla="*/ 0 h 3965121"/>
              <a:gd name="connsiteX1" fmla="*/ 3965121 w 3965121"/>
              <a:gd name="connsiteY1" fmla="*/ 1758703 h 3965121"/>
              <a:gd name="connsiteX2" fmla="*/ 1766708 w 3965121"/>
              <a:gd name="connsiteY2" fmla="*/ 3957116 h 3965121"/>
              <a:gd name="connsiteX3" fmla="*/ 1767112 w 3965121"/>
              <a:gd name="connsiteY3" fmla="*/ 3965121 h 3965121"/>
              <a:gd name="connsiteX4" fmla="*/ 0 w 3965121"/>
              <a:gd name="connsiteY4" fmla="*/ 3965121 h 3965121"/>
              <a:gd name="connsiteX5" fmla="*/ 3965121 w 3965121"/>
              <a:gd name="connsiteY5" fmla="*/ 0 h 3965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65121" h="3965121">
                <a:moveTo>
                  <a:pt x="3965121" y="0"/>
                </a:moveTo>
                <a:lnTo>
                  <a:pt x="3965121" y="1758703"/>
                </a:lnTo>
                <a:cubicBezTo>
                  <a:pt x="2750971" y="1758703"/>
                  <a:pt x="1766708" y="2742966"/>
                  <a:pt x="1766708" y="3957116"/>
                </a:cubicBezTo>
                <a:lnTo>
                  <a:pt x="1767112" y="3965121"/>
                </a:lnTo>
                <a:lnTo>
                  <a:pt x="0" y="3965121"/>
                </a:lnTo>
                <a:cubicBezTo>
                  <a:pt x="0" y="1775245"/>
                  <a:pt x="1775245" y="0"/>
                  <a:pt x="3965121" y="0"/>
                </a:cubicBezTo>
                <a:close/>
              </a:path>
            </a:pathLst>
          </a:custGeom>
          <a:solidFill>
            <a:srgbClr val="92D050">
              <a:alpha val="7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RW"/>
          </a:p>
        </p:txBody>
      </p:sp>
      <p:pic>
        <p:nvPicPr>
          <p:cNvPr id="35" name="Picture 34">
            <a:extLst>
              <a:ext uri="{FF2B5EF4-FFF2-40B4-BE49-F238E27FC236}">
                <a16:creationId xmlns:a16="http://schemas.microsoft.com/office/drawing/2014/main" id="{AB8217E7-9A14-44B3-3683-8074EE99B075}"/>
              </a:ext>
            </a:extLst>
          </p:cNvPr>
          <p:cNvPicPr>
            <a:picLocks noChangeAspect="1"/>
          </p:cNvPicPr>
          <p:nvPr/>
        </p:nvPicPr>
        <p:blipFill>
          <a:blip r:embed="rId3"/>
          <a:stretch>
            <a:fillRect/>
          </a:stretch>
        </p:blipFill>
        <p:spPr>
          <a:xfrm>
            <a:off x="10763251" y="5762795"/>
            <a:ext cx="952500" cy="635000"/>
          </a:xfrm>
          <a:prstGeom prst="rect">
            <a:avLst/>
          </a:prstGeom>
        </p:spPr>
      </p:pic>
      <p:sp>
        <p:nvSpPr>
          <p:cNvPr id="5" name="Rectangle 4">
            <a:extLst>
              <a:ext uri="{FF2B5EF4-FFF2-40B4-BE49-F238E27FC236}">
                <a16:creationId xmlns:a16="http://schemas.microsoft.com/office/drawing/2014/main" id="{603F9D2E-3AAA-F0B0-FBD8-4B4AA5E56790}"/>
              </a:ext>
            </a:extLst>
          </p:cNvPr>
          <p:cNvSpPr/>
          <p:nvPr/>
        </p:nvSpPr>
        <p:spPr>
          <a:xfrm>
            <a:off x="2504857" y="1029579"/>
            <a:ext cx="7182285" cy="763937"/>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solidFill>
                  <a:schemeClr val="accent6">
                    <a:lumMod val="50000"/>
                  </a:schemeClr>
                </a:solidFill>
              </a:rPr>
              <a:t>UNDERGROUND RAINWATER HARVESTING TECHNOLOGIES </a:t>
            </a:r>
            <a:endParaRPr lang="en-US" dirty="0">
              <a:solidFill>
                <a:schemeClr val="accent6">
                  <a:lumMod val="50000"/>
                </a:schemeClr>
              </a:solidFill>
            </a:endParaRPr>
          </a:p>
        </p:txBody>
      </p:sp>
      <p:sp>
        <p:nvSpPr>
          <p:cNvPr id="6" name="Rectangle 10">
            <a:extLst>
              <a:ext uri="{FF2B5EF4-FFF2-40B4-BE49-F238E27FC236}">
                <a16:creationId xmlns:a16="http://schemas.microsoft.com/office/drawing/2014/main" id="{56367195-C360-9956-248A-5DE1EC6BC55A}"/>
              </a:ext>
            </a:extLst>
          </p:cNvPr>
          <p:cNvSpPr/>
          <p:nvPr/>
        </p:nvSpPr>
        <p:spPr>
          <a:xfrm>
            <a:off x="-1" y="1637501"/>
            <a:ext cx="6390752" cy="686003"/>
          </a:xfrm>
          <a:custGeom>
            <a:avLst/>
            <a:gdLst>
              <a:gd name="connsiteX0" fmla="*/ 0 w 6390752"/>
              <a:gd name="connsiteY0" fmla="*/ 0 h 686003"/>
              <a:gd name="connsiteX1" fmla="*/ 6390752 w 6390752"/>
              <a:gd name="connsiteY1" fmla="*/ 0 h 686003"/>
              <a:gd name="connsiteX2" fmla="*/ 6390752 w 6390752"/>
              <a:gd name="connsiteY2" fmla="*/ 686003 h 686003"/>
              <a:gd name="connsiteX3" fmla="*/ 0 w 6390752"/>
              <a:gd name="connsiteY3" fmla="*/ 686003 h 686003"/>
              <a:gd name="connsiteX4" fmla="*/ 0 w 6390752"/>
              <a:gd name="connsiteY4" fmla="*/ 0 h 686003"/>
              <a:gd name="connsiteX0" fmla="*/ 0 w 6390752"/>
              <a:gd name="connsiteY0" fmla="*/ 0 h 686003"/>
              <a:gd name="connsiteX1" fmla="*/ 6390752 w 6390752"/>
              <a:gd name="connsiteY1" fmla="*/ 0 h 686003"/>
              <a:gd name="connsiteX2" fmla="*/ 5446207 w 6390752"/>
              <a:gd name="connsiteY2" fmla="*/ 686003 h 686003"/>
              <a:gd name="connsiteX3" fmla="*/ 0 w 6390752"/>
              <a:gd name="connsiteY3" fmla="*/ 686003 h 686003"/>
              <a:gd name="connsiteX4" fmla="*/ 0 w 6390752"/>
              <a:gd name="connsiteY4" fmla="*/ 0 h 686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0752" h="686003">
                <a:moveTo>
                  <a:pt x="0" y="0"/>
                </a:moveTo>
                <a:lnTo>
                  <a:pt x="6390752" y="0"/>
                </a:lnTo>
                <a:lnTo>
                  <a:pt x="5446207" y="686003"/>
                </a:lnTo>
                <a:lnTo>
                  <a:pt x="0" y="686003"/>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RW"/>
          </a:p>
        </p:txBody>
      </p:sp>
      <p:pic>
        <p:nvPicPr>
          <p:cNvPr id="17" name="Picture 16"/>
          <p:cNvPicPr/>
          <p:nvPr/>
        </p:nvPicPr>
        <p:blipFill rotWithShape="1">
          <a:blip r:embed="rId4" cstate="print">
            <a:extLst>
              <a:ext uri="{28A0092B-C50C-407E-A947-70E740481C1C}">
                <a14:useLocalDpi xmlns:a14="http://schemas.microsoft.com/office/drawing/2010/main" val="0"/>
              </a:ext>
            </a:extLst>
          </a:blip>
          <a:srcRect b="38240"/>
          <a:stretch/>
        </p:blipFill>
        <p:spPr bwMode="auto">
          <a:xfrm>
            <a:off x="648562" y="1904313"/>
            <a:ext cx="3712590" cy="3482687"/>
          </a:xfrm>
          <a:prstGeom prst="rect">
            <a:avLst/>
          </a:prstGeom>
          <a:noFill/>
          <a:ln>
            <a:noFill/>
          </a:ln>
          <a:extLst>
            <a:ext uri="{53640926-AAD7-44D8-BBD7-CCE9431645EC}">
              <a14:shadowObscured xmlns:a14="http://schemas.microsoft.com/office/drawing/2010/main"/>
            </a:ext>
          </a:extLst>
        </p:spPr>
      </p:pic>
      <p:pic>
        <p:nvPicPr>
          <p:cNvPr id="18" name="Picture 17"/>
          <p:cNvPicPr/>
          <p:nvPr/>
        </p:nvPicPr>
        <p:blipFill>
          <a:blip r:embed="rId5">
            <a:extLst>
              <a:ext uri="{28A0092B-C50C-407E-A947-70E740481C1C}">
                <a14:useLocalDpi xmlns:a14="http://schemas.microsoft.com/office/drawing/2010/main" val="0"/>
              </a:ext>
            </a:extLst>
          </a:blip>
          <a:srcRect/>
          <a:stretch>
            <a:fillRect/>
          </a:stretch>
        </p:blipFill>
        <p:spPr bwMode="auto">
          <a:xfrm>
            <a:off x="4581427" y="1904312"/>
            <a:ext cx="4176074" cy="3482687"/>
          </a:xfrm>
          <a:prstGeom prst="rect">
            <a:avLst/>
          </a:prstGeom>
          <a:noFill/>
          <a:ln>
            <a:noFill/>
          </a:ln>
        </p:spPr>
      </p:pic>
    </p:spTree>
    <p:extLst>
      <p:ext uri="{BB962C8B-B14F-4D97-AF65-F5344CB8AC3E}">
        <p14:creationId xmlns:p14="http://schemas.microsoft.com/office/powerpoint/2010/main" val="4001880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38AB1C-71F0-32C9-DC1C-AE7112F517B5}"/>
              </a:ext>
            </a:extLst>
          </p:cNvPr>
          <p:cNvPicPr>
            <a:picLocks noChangeAspect="1"/>
          </p:cNvPicPr>
          <p:nvPr/>
        </p:nvPicPr>
        <p:blipFill>
          <a:blip r:embed="rId2"/>
          <a:stretch>
            <a:fillRect/>
          </a:stretch>
        </p:blipFill>
        <p:spPr>
          <a:xfrm>
            <a:off x="54837" y="164788"/>
            <a:ext cx="12082325" cy="559632"/>
          </a:xfrm>
          <a:prstGeom prst="rect">
            <a:avLst/>
          </a:prstGeom>
        </p:spPr>
      </p:pic>
      <p:sp>
        <p:nvSpPr>
          <p:cNvPr id="5" name="TextBox 4">
            <a:extLst>
              <a:ext uri="{FF2B5EF4-FFF2-40B4-BE49-F238E27FC236}">
                <a16:creationId xmlns:a16="http://schemas.microsoft.com/office/drawing/2014/main" id="{652ACF4B-6E83-6F47-A143-E7E69F520DD5}"/>
              </a:ext>
            </a:extLst>
          </p:cNvPr>
          <p:cNvSpPr txBox="1"/>
          <p:nvPr/>
        </p:nvSpPr>
        <p:spPr>
          <a:xfrm>
            <a:off x="11218818" y="6382094"/>
            <a:ext cx="973182" cy="369332"/>
          </a:xfrm>
          <a:prstGeom prst="rect">
            <a:avLst/>
          </a:prstGeom>
          <a:noFill/>
        </p:spPr>
        <p:txBody>
          <a:bodyPr wrap="square">
            <a:spAutoFit/>
          </a:bodyPr>
          <a:lstStyle/>
          <a:p>
            <a:r>
              <a:rPr lang="en-RW" dirty="0">
                <a:solidFill>
                  <a:srgbClr val="92D050"/>
                </a:solidFill>
              </a:rPr>
              <a:t>Page: 1</a:t>
            </a:r>
          </a:p>
        </p:txBody>
      </p:sp>
      <p:pic>
        <p:nvPicPr>
          <p:cNvPr id="6" name="Picture 5">
            <a:extLst>
              <a:ext uri="{FF2B5EF4-FFF2-40B4-BE49-F238E27FC236}">
                <a16:creationId xmlns:a16="http://schemas.microsoft.com/office/drawing/2014/main" id="{8D5A5001-7D82-F05D-F964-35865B6CA195}"/>
              </a:ext>
            </a:extLst>
          </p:cNvPr>
          <p:cNvPicPr>
            <a:picLocks noChangeAspect="1"/>
          </p:cNvPicPr>
          <p:nvPr/>
        </p:nvPicPr>
        <p:blipFill>
          <a:blip r:embed="rId3"/>
          <a:stretch>
            <a:fillRect/>
          </a:stretch>
        </p:blipFill>
        <p:spPr>
          <a:xfrm>
            <a:off x="-109674" y="6156308"/>
            <a:ext cx="11930743" cy="595118"/>
          </a:xfrm>
          <a:prstGeom prst="rect">
            <a:avLst/>
          </a:prstGeom>
        </p:spPr>
      </p:pic>
      <p:pic>
        <p:nvPicPr>
          <p:cNvPr id="8" name="Picture 7">
            <a:extLst>
              <a:ext uri="{FF2B5EF4-FFF2-40B4-BE49-F238E27FC236}">
                <a16:creationId xmlns:a16="http://schemas.microsoft.com/office/drawing/2014/main" id="{EBCC4E1B-076D-56FA-4A58-86490ED44AD0}"/>
              </a:ext>
            </a:extLst>
          </p:cNvPr>
          <p:cNvPicPr>
            <a:picLocks noChangeAspect="1"/>
          </p:cNvPicPr>
          <p:nvPr/>
        </p:nvPicPr>
        <p:blipFill>
          <a:blip r:embed="rId4"/>
          <a:stretch>
            <a:fillRect/>
          </a:stretch>
        </p:blipFill>
        <p:spPr>
          <a:xfrm>
            <a:off x="927100" y="998832"/>
            <a:ext cx="9918700" cy="5025224"/>
          </a:xfrm>
          <a:prstGeom prst="rect">
            <a:avLst/>
          </a:prstGeom>
        </p:spPr>
      </p:pic>
      <p:sp>
        <p:nvSpPr>
          <p:cNvPr id="10" name="TextBox 9">
            <a:extLst>
              <a:ext uri="{FF2B5EF4-FFF2-40B4-BE49-F238E27FC236}">
                <a16:creationId xmlns:a16="http://schemas.microsoft.com/office/drawing/2014/main" id="{E7B4AEA2-FAD3-7B4F-5084-A4226F844D8F}"/>
              </a:ext>
            </a:extLst>
          </p:cNvPr>
          <p:cNvSpPr txBox="1"/>
          <p:nvPr/>
        </p:nvSpPr>
        <p:spPr>
          <a:xfrm>
            <a:off x="1073150" y="1582340"/>
            <a:ext cx="9626600" cy="3970318"/>
          </a:xfrm>
          <a:prstGeom prst="rect">
            <a:avLst/>
          </a:prstGeom>
          <a:noFill/>
        </p:spPr>
        <p:txBody>
          <a:bodyPr wrap="square">
            <a:spAutoFit/>
          </a:bodyPr>
          <a:lstStyle/>
          <a:p>
            <a:pPr algn="ctr"/>
            <a:endParaRPr lang="en-US" sz="1800" dirty="0">
              <a:solidFill>
                <a:schemeClr val="accent6">
                  <a:lumMod val="75000"/>
                </a:schemeClr>
              </a:solidFill>
              <a:effectLst/>
              <a:latin typeface="MyriadPro"/>
            </a:endParaRPr>
          </a:p>
          <a:p>
            <a:pPr algn="ctr"/>
            <a:endParaRPr lang="en-US" dirty="0">
              <a:solidFill>
                <a:schemeClr val="accent6">
                  <a:lumMod val="75000"/>
                </a:schemeClr>
              </a:solidFill>
              <a:latin typeface="MyriadPro"/>
            </a:endParaRPr>
          </a:p>
          <a:p>
            <a:pPr algn="ctr"/>
            <a:r>
              <a:rPr lang="en-US" sz="1800" dirty="0">
                <a:solidFill>
                  <a:schemeClr val="accent6">
                    <a:lumMod val="75000"/>
                  </a:schemeClr>
                </a:solidFill>
                <a:effectLst/>
                <a:latin typeface="MyriadPro"/>
              </a:rPr>
              <a:t>This document has been produced by Rwanda Organic Agriculture Movement (ROAM) with the financial support of  GIZ under the </a:t>
            </a:r>
            <a:r>
              <a:rPr lang="en-US" dirty="0">
                <a:solidFill>
                  <a:schemeClr val="accent6">
                    <a:lumMod val="75000"/>
                  </a:schemeClr>
                </a:solidFill>
                <a:latin typeface="MyriadPro"/>
              </a:rPr>
              <a:t>Knowledge Hub in the Eastern Africa (KHEA Project)</a:t>
            </a:r>
            <a:r>
              <a:rPr lang="en-US" sz="1800" dirty="0">
                <a:solidFill>
                  <a:schemeClr val="accent6">
                    <a:lumMod val="75000"/>
                  </a:schemeClr>
                </a:solidFill>
                <a:effectLst/>
                <a:latin typeface="MyriadPro"/>
              </a:rPr>
              <a:t>.</a:t>
            </a:r>
          </a:p>
          <a:p>
            <a:pPr algn="ctr"/>
            <a:r>
              <a:rPr lang="en-US" sz="1800" dirty="0">
                <a:solidFill>
                  <a:schemeClr val="accent6">
                    <a:lumMod val="75000"/>
                  </a:schemeClr>
                </a:solidFill>
                <a:effectLst/>
                <a:latin typeface="MyriadPro"/>
              </a:rPr>
              <a:t> </a:t>
            </a:r>
            <a:endParaRPr lang="en-US" dirty="0"/>
          </a:p>
          <a:p>
            <a:pPr algn="ctr"/>
            <a:endParaRPr lang="en-RW" dirty="0">
              <a:solidFill>
                <a:schemeClr val="accent6">
                  <a:lumMod val="75000"/>
                </a:schemeClr>
              </a:solidFill>
            </a:endParaRPr>
          </a:p>
          <a:p>
            <a:pPr algn="ctr"/>
            <a:endParaRPr lang="en-RW" dirty="0"/>
          </a:p>
          <a:p>
            <a:pPr algn="ctr"/>
            <a:endParaRPr lang="en-RW" dirty="0"/>
          </a:p>
          <a:p>
            <a:pPr algn="ctr"/>
            <a:endParaRPr lang="en-RW" dirty="0"/>
          </a:p>
          <a:p>
            <a:pPr algn="ctr"/>
            <a:endParaRPr lang="en-RW" dirty="0"/>
          </a:p>
          <a:p>
            <a:pPr algn="ctr"/>
            <a:endParaRPr lang="en-US" sz="1800" dirty="0">
              <a:solidFill>
                <a:srgbClr val="FFFFFF"/>
              </a:solidFill>
              <a:effectLst/>
              <a:latin typeface="MyriadPro"/>
            </a:endParaRPr>
          </a:p>
          <a:p>
            <a:pPr algn="ctr"/>
            <a:r>
              <a:rPr lang="en-US" sz="1800" dirty="0">
                <a:solidFill>
                  <a:schemeClr val="accent6">
                    <a:lumMod val="50000"/>
                  </a:schemeClr>
                </a:solidFill>
                <a:effectLst/>
                <a:latin typeface="MyriadPro"/>
              </a:rPr>
              <a:t>Rwanda Organic Agriculture Movement – Kigali </a:t>
            </a:r>
            <a:r>
              <a:rPr lang="en-US" dirty="0">
                <a:solidFill>
                  <a:schemeClr val="accent6">
                    <a:lumMod val="50000"/>
                  </a:schemeClr>
                </a:solidFill>
                <a:latin typeface="MyriadPro"/>
              </a:rPr>
              <a:t>, Rwanda -  </a:t>
            </a:r>
            <a:r>
              <a:rPr lang="en-US" sz="1800" dirty="0" err="1">
                <a:solidFill>
                  <a:schemeClr val="accent6">
                    <a:lumMod val="50000"/>
                  </a:schemeClr>
                </a:solidFill>
                <a:effectLst/>
                <a:latin typeface="MyriadPro"/>
              </a:rPr>
              <a:t>www.</a:t>
            </a:r>
            <a:r>
              <a:rPr lang="en-US" dirty="0" err="1">
                <a:solidFill>
                  <a:schemeClr val="accent6">
                    <a:lumMod val="50000"/>
                  </a:schemeClr>
                </a:solidFill>
                <a:latin typeface="MyriadPro"/>
              </a:rPr>
              <a:t>roam.</a:t>
            </a:r>
            <a:r>
              <a:rPr lang="en-US" sz="1800" dirty="0" err="1">
                <a:solidFill>
                  <a:schemeClr val="accent6">
                    <a:lumMod val="50000"/>
                  </a:schemeClr>
                </a:solidFill>
                <a:effectLst/>
                <a:latin typeface="MyriadPro"/>
              </a:rPr>
              <a:t>org.rw</a:t>
            </a:r>
            <a:r>
              <a:rPr lang="en-US" sz="1800" dirty="0">
                <a:solidFill>
                  <a:schemeClr val="accent6">
                    <a:lumMod val="50000"/>
                  </a:schemeClr>
                </a:solidFill>
                <a:effectLst/>
                <a:latin typeface="MyriadPro"/>
              </a:rPr>
              <a:t>  - </a:t>
            </a:r>
            <a:r>
              <a:rPr lang="en-US" sz="1800" dirty="0" err="1">
                <a:solidFill>
                  <a:schemeClr val="accent6">
                    <a:lumMod val="50000"/>
                  </a:schemeClr>
                </a:solidFill>
                <a:effectLst/>
                <a:latin typeface="MyriadPro"/>
              </a:rPr>
              <a:t>info@roam.org.rw</a:t>
            </a:r>
            <a:endParaRPr lang="en-US" dirty="0">
              <a:solidFill>
                <a:schemeClr val="accent6">
                  <a:lumMod val="50000"/>
                </a:schemeClr>
              </a:solidFill>
              <a:effectLst/>
            </a:endParaRPr>
          </a:p>
          <a:p>
            <a:pPr algn="ctr"/>
            <a:endParaRPr lang="en-RW" dirty="0">
              <a:solidFill>
                <a:schemeClr val="accent6">
                  <a:lumMod val="50000"/>
                </a:schemeClr>
              </a:solidFill>
            </a:endParaRPr>
          </a:p>
          <a:p>
            <a:pPr algn="ctr"/>
            <a:endParaRPr lang="en-RW" dirty="0"/>
          </a:p>
        </p:txBody>
      </p:sp>
      <p:sp>
        <p:nvSpPr>
          <p:cNvPr id="2" name="Half Frame 1">
            <a:extLst>
              <a:ext uri="{FF2B5EF4-FFF2-40B4-BE49-F238E27FC236}">
                <a16:creationId xmlns:a16="http://schemas.microsoft.com/office/drawing/2014/main" id="{7C56BBB5-CA23-D4E1-1725-D3884A62496F}"/>
              </a:ext>
            </a:extLst>
          </p:cNvPr>
          <p:cNvSpPr/>
          <p:nvPr/>
        </p:nvSpPr>
        <p:spPr>
          <a:xfrm>
            <a:off x="1168400" y="4635500"/>
            <a:ext cx="63500" cy="317500"/>
          </a:xfrm>
          <a:prstGeom prst="halfFram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Half Frame 3">
            <a:extLst>
              <a:ext uri="{FF2B5EF4-FFF2-40B4-BE49-F238E27FC236}">
                <a16:creationId xmlns:a16="http://schemas.microsoft.com/office/drawing/2014/main" id="{F453EF23-9750-79F5-A597-3CC0B69BE7E8}"/>
              </a:ext>
            </a:extLst>
          </p:cNvPr>
          <p:cNvSpPr/>
          <p:nvPr/>
        </p:nvSpPr>
        <p:spPr>
          <a:xfrm rot="10800000">
            <a:off x="10589130" y="4642364"/>
            <a:ext cx="63500" cy="310635"/>
          </a:xfrm>
          <a:prstGeom prst="halfFram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597442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0431B5-9C73-3CBB-C73F-4675FABC3160}"/>
              </a:ext>
            </a:extLst>
          </p:cNvPr>
          <p:cNvPicPr>
            <a:picLocks noChangeAspect="1"/>
          </p:cNvPicPr>
          <p:nvPr/>
        </p:nvPicPr>
        <p:blipFill>
          <a:blip r:embed="rId2"/>
          <a:stretch>
            <a:fillRect/>
          </a:stretch>
        </p:blipFill>
        <p:spPr>
          <a:xfrm>
            <a:off x="236225" y="151113"/>
            <a:ext cx="11584844" cy="536590"/>
          </a:xfrm>
          <a:prstGeom prst="rect">
            <a:avLst/>
          </a:prstGeom>
        </p:spPr>
      </p:pic>
      <p:sp>
        <p:nvSpPr>
          <p:cNvPr id="3" name="TextBox 2">
            <a:extLst>
              <a:ext uri="{FF2B5EF4-FFF2-40B4-BE49-F238E27FC236}">
                <a16:creationId xmlns:a16="http://schemas.microsoft.com/office/drawing/2014/main" id="{92179E6F-99CD-66CC-4BA8-67DCE8A5E2BA}"/>
              </a:ext>
            </a:extLst>
          </p:cNvPr>
          <p:cNvSpPr txBox="1"/>
          <p:nvPr/>
        </p:nvSpPr>
        <p:spPr>
          <a:xfrm>
            <a:off x="11334478" y="6275606"/>
            <a:ext cx="973182" cy="369332"/>
          </a:xfrm>
          <a:prstGeom prst="rect">
            <a:avLst/>
          </a:prstGeom>
          <a:noFill/>
        </p:spPr>
        <p:txBody>
          <a:bodyPr wrap="square">
            <a:spAutoFit/>
          </a:bodyPr>
          <a:lstStyle/>
          <a:p>
            <a:r>
              <a:rPr lang="en-RW" dirty="0">
                <a:solidFill>
                  <a:srgbClr val="92D050"/>
                </a:solidFill>
              </a:rPr>
              <a:t>Page: </a:t>
            </a:r>
            <a:r>
              <a:rPr lang="en-US" dirty="0">
                <a:solidFill>
                  <a:srgbClr val="92D050"/>
                </a:solidFill>
              </a:rPr>
              <a:t>2</a:t>
            </a:r>
            <a:endParaRPr lang="en-RW" dirty="0">
              <a:solidFill>
                <a:srgbClr val="92D050"/>
              </a:solidFill>
            </a:endParaRPr>
          </a:p>
        </p:txBody>
      </p:sp>
      <p:pic>
        <p:nvPicPr>
          <p:cNvPr id="4" name="Picture 3">
            <a:extLst>
              <a:ext uri="{FF2B5EF4-FFF2-40B4-BE49-F238E27FC236}">
                <a16:creationId xmlns:a16="http://schemas.microsoft.com/office/drawing/2014/main" id="{534CC17E-457D-486D-B64E-C5F5E32ACA62}"/>
              </a:ext>
            </a:extLst>
          </p:cNvPr>
          <p:cNvPicPr>
            <a:picLocks noChangeAspect="1"/>
          </p:cNvPicPr>
          <p:nvPr/>
        </p:nvPicPr>
        <p:blipFill>
          <a:blip r:embed="rId3"/>
          <a:stretch>
            <a:fillRect/>
          </a:stretch>
        </p:blipFill>
        <p:spPr>
          <a:xfrm flipV="1">
            <a:off x="130628" y="6191795"/>
            <a:ext cx="11939452" cy="536954"/>
          </a:xfrm>
          <a:prstGeom prst="rect">
            <a:avLst/>
          </a:prstGeom>
        </p:spPr>
      </p:pic>
      <p:sp>
        <p:nvSpPr>
          <p:cNvPr id="6" name="TextBox 5">
            <a:extLst>
              <a:ext uri="{FF2B5EF4-FFF2-40B4-BE49-F238E27FC236}">
                <a16:creationId xmlns:a16="http://schemas.microsoft.com/office/drawing/2014/main" id="{CD5202CE-31B0-4B44-DEDB-090CE340000F}"/>
              </a:ext>
            </a:extLst>
          </p:cNvPr>
          <p:cNvSpPr txBox="1"/>
          <p:nvPr/>
        </p:nvSpPr>
        <p:spPr>
          <a:xfrm>
            <a:off x="236225" y="987354"/>
            <a:ext cx="5792422" cy="5547481"/>
          </a:xfrm>
          <a:prstGeom prst="rect">
            <a:avLst/>
          </a:prstGeom>
          <a:noFill/>
        </p:spPr>
        <p:txBody>
          <a:bodyPr wrap="square">
            <a:spAutoFit/>
          </a:bodyPr>
          <a:lstStyle/>
          <a:p>
            <a:pPr algn="just">
              <a:lnSpc>
                <a:spcPct val="150000"/>
              </a:lnSpc>
            </a:pPr>
            <a:r>
              <a:rPr lang="en-US" sz="1400" dirty="0" err="1">
                <a:latin typeface="Times New Roman" panose="02020603050405020304" pitchFamily="18" charset="0"/>
                <a:cs typeface="Times New Roman" panose="02020603050405020304" pitchFamily="18" charset="0"/>
              </a:rPr>
              <a:t>Rulindo</a:t>
            </a:r>
            <a:r>
              <a:rPr lang="en-US" sz="1400" dirty="0">
                <a:latin typeface="Times New Roman" panose="02020603050405020304" pitchFamily="18" charset="0"/>
                <a:cs typeface="Times New Roman" panose="02020603050405020304" pitchFamily="18" charset="0"/>
              </a:rPr>
              <a:t> District in Rwanda faces significant challenges in accessing reliable water sources due to its hilly topography and variable rainfall distribution. In response, the adoption of underground rainwater harvesting technologies has emerged as a sustainable and effective solution for enhancing water availability at the household and community levels. This technology involves the collection and storage of rainwater in subsurface structures, enabling the conservation and </a:t>
            </a:r>
            <a:r>
              <a:rPr lang="en-US" sz="1400" dirty="0" err="1">
                <a:latin typeface="Times New Roman" panose="02020603050405020304" pitchFamily="18" charset="0"/>
                <a:cs typeface="Times New Roman" panose="02020603050405020304" pitchFamily="18" charset="0"/>
              </a:rPr>
              <a:t>utilisation</a:t>
            </a:r>
            <a:r>
              <a:rPr lang="en-US" sz="1400" dirty="0">
                <a:latin typeface="Times New Roman" panose="02020603050405020304" pitchFamily="18" charset="0"/>
                <a:cs typeface="Times New Roman" panose="02020603050405020304" pitchFamily="18" charset="0"/>
              </a:rPr>
              <a:t> of water for agricultural, domestic, and environmental purposes during dry periods (</a:t>
            </a:r>
            <a:r>
              <a:rPr lang="en-US" sz="1400" dirty="0" err="1">
                <a:latin typeface="Times New Roman" panose="02020603050405020304" pitchFamily="18" charset="0"/>
                <a:cs typeface="Times New Roman" panose="02020603050405020304" pitchFamily="18" charset="0"/>
              </a:rPr>
              <a:t>Mupenzi</a:t>
            </a:r>
            <a:r>
              <a:rPr lang="en-US" sz="1400" dirty="0">
                <a:latin typeface="Times New Roman" panose="02020603050405020304" pitchFamily="18" charset="0"/>
                <a:cs typeface="Times New Roman" panose="02020603050405020304" pitchFamily="18" charset="0"/>
              </a:rPr>
              <a:t> et al., 2012).</a:t>
            </a:r>
          </a:p>
          <a:p>
            <a:pPr algn="just">
              <a:lnSpc>
                <a:spcPct val="150000"/>
              </a:lnSpc>
            </a:pPr>
            <a:r>
              <a:rPr lang="en-US" sz="1400" dirty="0">
                <a:latin typeface="Times New Roman" panose="02020603050405020304" pitchFamily="18" charset="0"/>
                <a:cs typeface="Times New Roman" panose="02020603050405020304" pitchFamily="18" charset="0"/>
              </a:rPr>
              <a:t>The initiative to promote underground rainwater harvesting in </a:t>
            </a:r>
            <a:r>
              <a:rPr lang="en-US" sz="1400" dirty="0" err="1">
                <a:latin typeface="Times New Roman" panose="02020603050405020304" pitchFamily="18" charset="0"/>
                <a:cs typeface="Times New Roman" panose="02020603050405020304" pitchFamily="18" charset="0"/>
              </a:rPr>
              <a:t>Rulindo</a:t>
            </a:r>
            <a:r>
              <a:rPr lang="en-US" sz="1400" dirty="0">
                <a:latin typeface="Times New Roman" panose="02020603050405020304" pitchFamily="18" charset="0"/>
                <a:cs typeface="Times New Roman" panose="02020603050405020304" pitchFamily="18" charset="0"/>
              </a:rPr>
              <a:t> is part of broader climate resilience and integrated water resource management strategies, often supported by both government and non-governmental actors. Communities in water-stressed areas such as </a:t>
            </a:r>
            <a:r>
              <a:rPr lang="en-US" sz="1400" dirty="0" err="1">
                <a:latin typeface="Times New Roman" panose="02020603050405020304" pitchFamily="18" charset="0"/>
                <a:cs typeface="Times New Roman" panose="02020603050405020304" pitchFamily="18" charset="0"/>
              </a:rPr>
              <a:t>Buyoga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Muyanza</a:t>
            </a:r>
            <a:r>
              <a:rPr lang="en-US" sz="1400" dirty="0">
                <a:latin typeface="Times New Roman" panose="02020603050405020304" pitchFamily="18" charset="0"/>
                <a:cs typeface="Times New Roman" panose="02020603050405020304" pitchFamily="18" charset="0"/>
              </a:rPr>
              <a:t> and </a:t>
            </a:r>
            <a:r>
              <a:rPr lang="en-US" sz="1400" dirty="0" err="1">
                <a:latin typeface="Times New Roman" panose="02020603050405020304" pitchFamily="18" charset="0"/>
                <a:cs typeface="Times New Roman" panose="02020603050405020304" pitchFamily="18" charset="0"/>
              </a:rPr>
              <a:t>Kisaro</a:t>
            </a:r>
            <a:r>
              <a:rPr lang="en-US" sz="1400" dirty="0">
                <a:latin typeface="Times New Roman" panose="02020603050405020304" pitchFamily="18" charset="0"/>
                <a:cs typeface="Times New Roman" panose="02020603050405020304" pitchFamily="18" charset="0"/>
              </a:rPr>
              <a:t> sectors have increasingly adopted underground tanks and other sub-surface catchment systems to store harvested water. This paper provides a comprehensive overview of the methods, implementation processes, benefits, and key conclusions related to the use of underground rainwater harvesting technologies in </a:t>
            </a:r>
            <a:r>
              <a:rPr lang="en-US" sz="1400" dirty="0" err="1">
                <a:latin typeface="Times New Roman" panose="02020603050405020304" pitchFamily="18" charset="0"/>
                <a:cs typeface="Times New Roman" panose="02020603050405020304" pitchFamily="18" charset="0"/>
              </a:rPr>
              <a:t>Rulindo</a:t>
            </a:r>
            <a:r>
              <a:rPr lang="en-US" sz="1400" dirty="0">
                <a:latin typeface="Times New Roman" panose="02020603050405020304" pitchFamily="18" charset="0"/>
                <a:cs typeface="Times New Roman" panose="02020603050405020304" pitchFamily="18" charset="0"/>
              </a:rPr>
              <a:t> District.</a:t>
            </a:r>
          </a:p>
        </p:txBody>
      </p:sp>
      <p:sp>
        <p:nvSpPr>
          <p:cNvPr id="16" name="Text Box 38">
            <a:extLst>
              <a:ext uri="{FF2B5EF4-FFF2-40B4-BE49-F238E27FC236}">
                <a16:creationId xmlns:a16="http://schemas.microsoft.com/office/drawing/2014/main" id="{F788FFE3-7923-B162-647B-6F0C8DC23D2F}"/>
              </a:ext>
            </a:extLst>
          </p:cNvPr>
          <p:cNvSpPr txBox="1">
            <a:spLocks/>
          </p:cNvSpPr>
          <p:nvPr/>
        </p:nvSpPr>
        <p:spPr bwMode="auto">
          <a:xfrm>
            <a:off x="1803874" y="820376"/>
            <a:ext cx="2400481" cy="600075"/>
          </a:xfrm>
          <a:prstGeom prst="rect">
            <a:avLst/>
          </a:prstGeom>
          <a:noFill/>
          <a:ln>
            <a:noFill/>
          </a:ln>
        </p:spPr>
        <p:txBody>
          <a:bodyPr rot="0" vert="horz" wrap="square" lIns="0" tIns="0" rIns="0" bIns="0" anchor="t" anchorCtr="0" upright="1">
            <a:noAutofit/>
          </a:bodyPr>
          <a:lstStyle/>
          <a:p>
            <a:pPr marL="695960" marR="694690" algn="ctr">
              <a:spcBef>
                <a:spcPts val="145"/>
              </a:spcBef>
              <a:spcAft>
                <a:spcPts val="0"/>
              </a:spcAft>
            </a:pPr>
            <a:r>
              <a:rPr lang="en-US" b="1" dirty="0">
                <a:solidFill>
                  <a:schemeClr val="accent6">
                    <a:lumMod val="75000"/>
                  </a:schemeClr>
                </a:solidFill>
                <a:effectLst/>
                <a:ea typeface="Times New Roman" panose="02020603050405020304" pitchFamily="18" charset="0"/>
              </a:rPr>
              <a:t>Summary</a:t>
            </a:r>
            <a:endParaRPr lang="en-RW" dirty="0">
              <a:solidFill>
                <a:schemeClr val="accent6">
                  <a:lumMod val="75000"/>
                </a:schemeClr>
              </a:solidFill>
              <a:effectLst/>
              <a:ea typeface="Times New Roman" panose="02020603050405020304" pitchFamily="18" charset="0"/>
            </a:endParaRPr>
          </a:p>
        </p:txBody>
      </p:sp>
      <p:sp>
        <p:nvSpPr>
          <p:cNvPr id="5" name="TextBox 4">
            <a:extLst>
              <a:ext uri="{FF2B5EF4-FFF2-40B4-BE49-F238E27FC236}">
                <a16:creationId xmlns:a16="http://schemas.microsoft.com/office/drawing/2014/main" id="{846891BC-328A-8EF1-FD0A-501BBA1DF5D1}"/>
              </a:ext>
            </a:extLst>
          </p:cNvPr>
          <p:cNvSpPr txBox="1"/>
          <p:nvPr/>
        </p:nvSpPr>
        <p:spPr>
          <a:xfrm>
            <a:off x="6294999" y="987354"/>
            <a:ext cx="5678412" cy="7802136"/>
          </a:xfrm>
          <a:prstGeom prst="rect">
            <a:avLst/>
          </a:prstGeom>
          <a:noFill/>
        </p:spPr>
        <p:txBody>
          <a:bodyPr wrap="square">
            <a:spAutoFit/>
          </a:bodyPr>
          <a:lstStyle/>
          <a:p>
            <a:pPr algn="just">
              <a:lnSpc>
                <a:spcPct val="150000"/>
              </a:lnSpc>
            </a:pPr>
            <a:r>
              <a:rPr lang="en-US" sz="1400" dirty="0" smtClean="0">
                <a:latin typeface="Times New Roman" panose="02020603050405020304" pitchFamily="18" charset="0"/>
                <a:cs typeface="Times New Roman" panose="02020603050405020304" pitchFamily="18" charset="0"/>
              </a:rPr>
              <a:t>The </a:t>
            </a:r>
            <a:r>
              <a:rPr lang="en-US" sz="1400" dirty="0">
                <a:latin typeface="Times New Roman" panose="02020603050405020304" pitchFamily="18" charset="0"/>
                <a:cs typeface="Times New Roman" panose="02020603050405020304" pitchFamily="18" charset="0"/>
              </a:rPr>
              <a:t>underground rainwater harvesting systems in </a:t>
            </a:r>
            <a:r>
              <a:rPr lang="en-US" sz="1400" dirty="0" err="1">
                <a:latin typeface="Times New Roman" panose="02020603050405020304" pitchFamily="18" charset="0"/>
                <a:cs typeface="Times New Roman" panose="02020603050405020304" pitchFamily="18" charset="0"/>
              </a:rPr>
              <a:t>Rulindo</a:t>
            </a:r>
            <a:r>
              <a:rPr lang="en-US" sz="1400" dirty="0">
                <a:latin typeface="Times New Roman" panose="02020603050405020304" pitchFamily="18" charset="0"/>
                <a:cs typeface="Times New Roman" panose="02020603050405020304" pitchFamily="18" charset="0"/>
              </a:rPr>
              <a:t> have been implemented using locally available materials and community labor, which ensures cost-effectiveness and ownership. The most common methods include:</a:t>
            </a:r>
          </a:p>
          <a:p>
            <a:pPr algn="just">
              <a:lnSpc>
                <a:spcPct val="150000"/>
              </a:lnSpc>
            </a:pPr>
            <a:r>
              <a:rPr lang="en-US" sz="1400" dirty="0">
                <a:latin typeface="Times New Roman" panose="02020603050405020304" pitchFamily="18" charset="0"/>
                <a:cs typeface="Times New Roman" panose="02020603050405020304" pitchFamily="18" charset="0"/>
              </a:rPr>
              <a:t> </a:t>
            </a:r>
          </a:p>
          <a:p>
            <a:pPr lvl="0" algn="just">
              <a:lnSpc>
                <a:spcPct val="150000"/>
              </a:lnSpc>
            </a:pPr>
            <a:r>
              <a:rPr lang="en-US" sz="1400" b="1" dirty="0">
                <a:latin typeface="Times New Roman" panose="02020603050405020304" pitchFamily="18" charset="0"/>
                <a:cs typeface="Times New Roman" panose="02020603050405020304" pitchFamily="18" charset="0"/>
              </a:rPr>
              <a:t>Underground storage tanks: </a:t>
            </a:r>
            <a:r>
              <a:rPr lang="en-US" sz="1400" dirty="0">
                <a:latin typeface="Times New Roman" panose="02020603050405020304" pitchFamily="18" charset="0"/>
                <a:cs typeface="Times New Roman" panose="02020603050405020304" pitchFamily="18" charset="0"/>
              </a:rPr>
              <a:t>These are cylindrical or rectangular concrete or masonry tanks constructed below ground level. Roof catchments are connected via gutters to direct rainwater into these tanks. The tanks are sealed to prevent contamination and are equipped with silt traps and first flush diverters to improve water quality (</a:t>
            </a:r>
            <a:r>
              <a:rPr lang="en-US" sz="1400" dirty="0" err="1">
                <a:latin typeface="Times New Roman" panose="02020603050405020304" pitchFamily="18" charset="0"/>
                <a:cs typeface="Times New Roman" panose="02020603050405020304" pitchFamily="18" charset="0"/>
              </a:rPr>
              <a:t>Nyiramana</a:t>
            </a:r>
            <a:r>
              <a:rPr lang="en-US" sz="1400" dirty="0">
                <a:latin typeface="Times New Roman" panose="02020603050405020304" pitchFamily="18" charset="0"/>
                <a:cs typeface="Times New Roman" panose="02020603050405020304" pitchFamily="18" charset="0"/>
              </a:rPr>
              <a:t> et al., 2016).</a:t>
            </a:r>
          </a:p>
          <a:p>
            <a:pPr algn="just">
              <a:lnSpc>
                <a:spcPct val="150000"/>
              </a:lnSpc>
            </a:pPr>
            <a:r>
              <a:rPr lang="en-US" sz="1400" dirty="0">
                <a:latin typeface="Times New Roman" panose="02020603050405020304" pitchFamily="18" charset="0"/>
                <a:cs typeface="Times New Roman" panose="02020603050405020304" pitchFamily="18" charset="0"/>
              </a:rPr>
              <a:t> </a:t>
            </a:r>
          </a:p>
          <a:p>
            <a:pPr lvl="0" algn="just">
              <a:lnSpc>
                <a:spcPct val="150000"/>
              </a:lnSpc>
            </a:pPr>
            <a:r>
              <a:rPr lang="en-US" sz="1400" b="1" dirty="0">
                <a:latin typeface="Times New Roman" panose="02020603050405020304" pitchFamily="18" charset="0"/>
                <a:cs typeface="Times New Roman" panose="02020603050405020304" pitchFamily="18" charset="0"/>
              </a:rPr>
              <a:t>Subsurface dams and infiltration galleries: </a:t>
            </a:r>
            <a:r>
              <a:rPr lang="en-US" sz="1400" dirty="0">
                <a:latin typeface="Times New Roman" panose="02020603050405020304" pitchFamily="18" charset="0"/>
                <a:cs typeface="Times New Roman" panose="02020603050405020304" pitchFamily="18" charset="0"/>
              </a:rPr>
              <a:t>These systems are constructed in valley bottoms or along dry riverbeds to trap and store runoff water underground. They involve constructing impermeable barriers that slow down the movement of water and allow it to percolate into the surrounding soil, creating a reservoir that can be tapped through wells or hand pumps (</a:t>
            </a:r>
            <a:r>
              <a:rPr lang="en-US" sz="1400" dirty="0" err="1">
                <a:latin typeface="Times New Roman" panose="02020603050405020304" pitchFamily="18" charset="0"/>
                <a:cs typeface="Times New Roman" panose="02020603050405020304" pitchFamily="18" charset="0"/>
              </a:rPr>
              <a:t>Mutabazi</a:t>
            </a:r>
            <a:r>
              <a:rPr lang="en-US" sz="1400" dirty="0">
                <a:latin typeface="Times New Roman" panose="02020603050405020304" pitchFamily="18" charset="0"/>
                <a:cs typeface="Times New Roman" panose="02020603050405020304" pitchFamily="18" charset="0"/>
              </a:rPr>
              <a:t> et al., 2020).</a:t>
            </a:r>
          </a:p>
          <a:p>
            <a:pPr algn="just">
              <a:lnSpc>
                <a:spcPct val="150000"/>
              </a:lnSpc>
            </a:pPr>
            <a:endParaRPr lang="en-GB" sz="1400" dirty="0">
              <a:latin typeface="Times New Roman" panose="02020603050405020304" pitchFamily="18" charset="0"/>
              <a:cs typeface="Times New Roman" panose="02020603050405020304" pitchFamily="18" charset="0"/>
            </a:endParaRPr>
          </a:p>
          <a:p>
            <a:pPr algn="just">
              <a:lnSpc>
                <a:spcPct val="150000"/>
              </a:lnSpc>
            </a:pPr>
            <a:endParaRPr lang="en-GB" sz="1400" dirty="0" smtClean="0">
              <a:latin typeface="Times New Roman" panose="02020603050405020304" pitchFamily="18" charset="0"/>
              <a:cs typeface="Times New Roman" panose="02020603050405020304" pitchFamily="18" charset="0"/>
            </a:endParaRPr>
          </a:p>
          <a:p>
            <a:pPr algn="just">
              <a:lnSpc>
                <a:spcPct val="150000"/>
              </a:lnSpc>
            </a:pPr>
            <a:endParaRPr lang="en-GB" sz="1400" dirty="0">
              <a:latin typeface="Times New Roman" panose="02020603050405020304" pitchFamily="18" charset="0"/>
              <a:cs typeface="Times New Roman" panose="02020603050405020304" pitchFamily="18" charset="0"/>
            </a:endParaRPr>
          </a:p>
          <a:p>
            <a:pPr algn="just">
              <a:lnSpc>
                <a:spcPct val="150000"/>
              </a:lnSpc>
            </a:pPr>
            <a:endParaRPr lang="en-GB" sz="1400" dirty="0" smtClean="0">
              <a:latin typeface="Times New Roman" panose="02020603050405020304" pitchFamily="18" charset="0"/>
              <a:cs typeface="Times New Roman" panose="02020603050405020304" pitchFamily="18" charset="0"/>
            </a:endParaRPr>
          </a:p>
          <a:p>
            <a:pPr algn="just">
              <a:lnSpc>
                <a:spcPct val="150000"/>
              </a:lnSpc>
            </a:pPr>
            <a:endParaRPr lang="en-GB" sz="1400" dirty="0">
              <a:latin typeface="Times New Roman" panose="02020603050405020304" pitchFamily="18" charset="0"/>
              <a:cs typeface="Times New Roman" panose="02020603050405020304" pitchFamily="18" charset="0"/>
            </a:endParaRPr>
          </a:p>
          <a:p>
            <a:pPr algn="just">
              <a:lnSpc>
                <a:spcPct val="150000"/>
              </a:lnSpc>
            </a:pPr>
            <a:endParaRPr lang="en-US" sz="1400" dirty="0">
              <a:latin typeface="Times New Roman" panose="02020603050405020304" pitchFamily="18" charset="0"/>
              <a:cs typeface="Times New Roman" panose="02020603050405020304" pitchFamily="18" charset="0"/>
            </a:endParaRPr>
          </a:p>
        </p:txBody>
      </p:sp>
      <p:sp>
        <p:nvSpPr>
          <p:cNvPr id="7" name="Rectangle 6"/>
          <p:cNvSpPr/>
          <p:nvPr/>
        </p:nvSpPr>
        <p:spPr>
          <a:xfrm>
            <a:off x="8586619" y="667992"/>
            <a:ext cx="1095172" cy="369332"/>
          </a:xfrm>
          <a:prstGeom prst="rect">
            <a:avLst/>
          </a:prstGeom>
        </p:spPr>
        <p:txBody>
          <a:bodyPr wrap="none">
            <a:spAutoFit/>
          </a:bodyPr>
          <a:lstStyle/>
          <a:p>
            <a:r>
              <a:rPr lang="en-US" b="1" dirty="0">
                <a:solidFill>
                  <a:schemeClr val="accent6">
                    <a:lumMod val="75000"/>
                  </a:schemeClr>
                </a:solidFill>
                <a:ea typeface="Times New Roman" panose="02020603050405020304" pitchFamily="18" charset="0"/>
              </a:rPr>
              <a:t>Methods</a:t>
            </a:r>
            <a:r>
              <a:rPr lang="en-US" b="1" dirty="0"/>
              <a:t> </a:t>
            </a:r>
            <a:endParaRPr lang="en-US" dirty="0"/>
          </a:p>
        </p:txBody>
      </p:sp>
    </p:spTree>
    <p:extLst>
      <p:ext uri="{BB962C8B-B14F-4D97-AF65-F5344CB8AC3E}">
        <p14:creationId xmlns:p14="http://schemas.microsoft.com/office/powerpoint/2010/main" val="9041723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0431B5-9C73-3CBB-C73F-4675FABC3160}"/>
              </a:ext>
            </a:extLst>
          </p:cNvPr>
          <p:cNvPicPr>
            <a:picLocks noChangeAspect="1"/>
          </p:cNvPicPr>
          <p:nvPr/>
        </p:nvPicPr>
        <p:blipFill>
          <a:blip r:embed="rId2"/>
          <a:stretch>
            <a:fillRect/>
          </a:stretch>
        </p:blipFill>
        <p:spPr>
          <a:xfrm>
            <a:off x="236225" y="106574"/>
            <a:ext cx="11584844" cy="536590"/>
          </a:xfrm>
          <a:prstGeom prst="rect">
            <a:avLst/>
          </a:prstGeom>
        </p:spPr>
      </p:pic>
      <p:sp>
        <p:nvSpPr>
          <p:cNvPr id="3" name="TextBox 2">
            <a:extLst>
              <a:ext uri="{FF2B5EF4-FFF2-40B4-BE49-F238E27FC236}">
                <a16:creationId xmlns:a16="http://schemas.microsoft.com/office/drawing/2014/main" id="{92179E6F-99CD-66CC-4BA8-67DCE8A5E2BA}"/>
              </a:ext>
            </a:extLst>
          </p:cNvPr>
          <p:cNvSpPr txBox="1"/>
          <p:nvPr/>
        </p:nvSpPr>
        <p:spPr>
          <a:xfrm>
            <a:off x="11334478" y="6277129"/>
            <a:ext cx="973182" cy="369332"/>
          </a:xfrm>
          <a:prstGeom prst="rect">
            <a:avLst/>
          </a:prstGeom>
          <a:noFill/>
        </p:spPr>
        <p:txBody>
          <a:bodyPr wrap="square">
            <a:spAutoFit/>
          </a:bodyPr>
          <a:lstStyle/>
          <a:p>
            <a:r>
              <a:rPr lang="en-RW" dirty="0">
                <a:solidFill>
                  <a:srgbClr val="92D050"/>
                </a:solidFill>
              </a:rPr>
              <a:t>Page: </a:t>
            </a:r>
            <a:r>
              <a:rPr lang="en-US" dirty="0">
                <a:solidFill>
                  <a:srgbClr val="92D050"/>
                </a:solidFill>
              </a:rPr>
              <a:t>3</a:t>
            </a:r>
            <a:endParaRPr lang="en-RW" dirty="0">
              <a:solidFill>
                <a:srgbClr val="92D050"/>
              </a:solidFill>
            </a:endParaRPr>
          </a:p>
        </p:txBody>
      </p:sp>
      <p:pic>
        <p:nvPicPr>
          <p:cNvPr id="4" name="Picture 3">
            <a:extLst>
              <a:ext uri="{FF2B5EF4-FFF2-40B4-BE49-F238E27FC236}">
                <a16:creationId xmlns:a16="http://schemas.microsoft.com/office/drawing/2014/main" id="{534CC17E-457D-486D-B64E-C5F5E32ACA62}"/>
              </a:ext>
            </a:extLst>
          </p:cNvPr>
          <p:cNvPicPr>
            <a:picLocks noChangeAspect="1"/>
          </p:cNvPicPr>
          <p:nvPr/>
        </p:nvPicPr>
        <p:blipFill>
          <a:blip r:embed="rId3"/>
          <a:stretch>
            <a:fillRect/>
          </a:stretch>
        </p:blipFill>
        <p:spPr>
          <a:xfrm flipV="1">
            <a:off x="130628" y="6191795"/>
            <a:ext cx="12007181" cy="540000"/>
          </a:xfrm>
          <a:prstGeom prst="rect">
            <a:avLst/>
          </a:prstGeom>
        </p:spPr>
      </p:pic>
      <p:sp>
        <p:nvSpPr>
          <p:cNvPr id="6" name="TextBox 5">
            <a:extLst>
              <a:ext uri="{FF2B5EF4-FFF2-40B4-BE49-F238E27FC236}">
                <a16:creationId xmlns:a16="http://schemas.microsoft.com/office/drawing/2014/main" id="{CD5202CE-31B0-4B44-DEDB-090CE340000F}"/>
              </a:ext>
            </a:extLst>
          </p:cNvPr>
          <p:cNvSpPr txBox="1"/>
          <p:nvPr/>
        </p:nvSpPr>
        <p:spPr>
          <a:xfrm>
            <a:off x="364312" y="930482"/>
            <a:ext cx="5535013" cy="6555641"/>
          </a:xfrm>
          <a:prstGeom prst="rect">
            <a:avLst/>
          </a:prstGeom>
          <a:noFill/>
        </p:spPr>
        <p:txBody>
          <a:bodyPr wrap="square">
            <a:spAutoFit/>
          </a:bodyPr>
          <a:lstStyle/>
          <a:p>
            <a:pPr algn="just">
              <a:lnSpc>
                <a:spcPct val="150000"/>
              </a:lnSpc>
            </a:pPr>
            <a:r>
              <a:rPr lang="en-US" sz="1400" dirty="0" smtClean="0">
                <a:latin typeface="Times New Roman" panose="02020603050405020304" pitchFamily="18" charset="0"/>
                <a:cs typeface="Times New Roman" panose="02020603050405020304" pitchFamily="18" charset="0"/>
              </a:rPr>
              <a:t>The </a:t>
            </a:r>
            <a:r>
              <a:rPr lang="en-US" sz="1400" dirty="0">
                <a:latin typeface="Times New Roman" panose="02020603050405020304" pitchFamily="18" charset="0"/>
                <a:cs typeface="Times New Roman" panose="02020603050405020304" pitchFamily="18" charset="0"/>
              </a:rPr>
              <a:t>adoption of underground rainwater harvesting technologies in </a:t>
            </a:r>
            <a:r>
              <a:rPr lang="en-US" sz="1400" dirty="0" err="1">
                <a:latin typeface="Times New Roman" panose="02020603050405020304" pitchFamily="18" charset="0"/>
                <a:cs typeface="Times New Roman" panose="02020603050405020304" pitchFamily="18" charset="0"/>
              </a:rPr>
              <a:t>Rulindo</a:t>
            </a:r>
            <a:r>
              <a:rPr lang="en-US" sz="1400" dirty="0">
                <a:latin typeface="Times New Roman" panose="02020603050405020304" pitchFamily="18" charset="0"/>
                <a:cs typeface="Times New Roman" panose="02020603050405020304" pitchFamily="18" charset="0"/>
              </a:rPr>
              <a:t> District has yielded multiple socio-economic and environmental </a:t>
            </a:r>
            <a:r>
              <a:rPr lang="en-US" sz="1400" dirty="0" smtClean="0">
                <a:latin typeface="Times New Roman" panose="02020603050405020304" pitchFamily="18" charset="0"/>
                <a:cs typeface="Times New Roman" panose="02020603050405020304" pitchFamily="18" charset="0"/>
              </a:rPr>
              <a:t>benefits:</a:t>
            </a:r>
          </a:p>
          <a:p>
            <a:pPr algn="just">
              <a:lnSpc>
                <a:spcPct val="150000"/>
              </a:lnSpc>
            </a:pPr>
            <a:r>
              <a:rPr lang="en-US" sz="1400" b="1" dirty="0" smtClean="0">
                <a:latin typeface="Times New Roman" panose="02020603050405020304" pitchFamily="18" charset="0"/>
                <a:cs typeface="Times New Roman" panose="02020603050405020304" pitchFamily="18" charset="0"/>
              </a:rPr>
              <a:t>Improved </a:t>
            </a:r>
            <a:r>
              <a:rPr lang="en-US" sz="1400" b="1" dirty="0">
                <a:latin typeface="Times New Roman" panose="02020603050405020304" pitchFamily="18" charset="0"/>
                <a:cs typeface="Times New Roman" panose="02020603050405020304" pitchFamily="18" charset="0"/>
              </a:rPr>
              <a:t>water security: </a:t>
            </a:r>
            <a:r>
              <a:rPr lang="en-US" sz="1400" dirty="0">
                <a:latin typeface="Times New Roman" panose="02020603050405020304" pitchFamily="18" charset="0"/>
                <a:cs typeface="Times New Roman" panose="02020603050405020304" pitchFamily="18" charset="0"/>
              </a:rPr>
              <a:t>Households now have access to water during dry seasons, reducing the burden of water collection and freeing up time for other productive activities. </a:t>
            </a:r>
            <a:r>
              <a:rPr lang="en-US" sz="1400" dirty="0">
                <a:latin typeface="Times New Roman" panose="02020603050405020304" pitchFamily="18" charset="0"/>
                <a:cs typeface="Times New Roman" panose="02020603050405020304" pitchFamily="18" charset="0"/>
              </a:rPr>
              <a:t>This is particularly beneficial for women and children, who traditionally bear the responsibility of fetching water (</a:t>
            </a:r>
            <a:r>
              <a:rPr lang="en-US" sz="1400" dirty="0" err="1">
                <a:latin typeface="Times New Roman" panose="02020603050405020304" pitchFamily="18" charset="0"/>
                <a:cs typeface="Times New Roman" panose="02020603050405020304" pitchFamily="18" charset="0"/>
              </a:rPr>
              <a:t>Nsengiyumva</a:t>
            </a:r>
            <a:r>
              <a:rPr lang="en-US" sz="1400" dirty="0">
                <a:latin typeface="Times New Roman" panose="02020603050405020304" pitchFamily="18" charset="0"/>
                <a:cs typeface="Times New Roman" panose="02020603050405020304" pitchFamily="18" charset="0"/>
              </a:rPr>
              <a:t> et al., 2019).</a:t>
            </a:r>
          </a:p>
          <a:p>
            <a:pPr lvl="0" algn="just">
              <a:lnSpc>
                <a:spcPct val="150000"/>
              </a:lnSpc>
            </a:pPr>
            <a:r>
              <a:rPr lang="en-US" sz="1400" b="1" dirty="0">
                <a:latin typeface="Times New Roman" panose="02020603050405020304" pitchFamily="18" charset="0"/>
                <a:cs typeface="Times New Roman" panose="02020603050405020304" pitchFamily="18" charset="0"/>
              </a:rPr>
              <a:t>Agricultural productivity: </a:t>
            </a:r>
            <a:r>
              <a:rPr lang="en-US" sz="1400" dirty="0">
                <a:latin typeface="Times New Roman" panose="02020603050405020304" pitchFamily="18" charset="0"/>
                <a:cs typeface="Times New Roman" panose="02020603050405020304" pitchFamily="18" charset="0"/>
              </a:rPr>
              <a:t>Smallholder farmers use harvested rainwater to irrigate home gardens and nursery beds, contributing to improved food security and nutrition. In sectors like </a:t>
            </a:r>
            <a:r>
              <a:rPr lang="en-US" sz="1400" dirty="0" err="1">
                <a:latin typeface="Times New Roman" panose="02020603050405020304" pitchFamily="18" charset="0"/>
                <a:cs typeface="Times New Roman" panose="02020603050405020304" pitchFamily="18" charset="0"/>
              </a:rPr>
              <a:t>Kisaro</a:t>
            </a:r>
            <a:r>
              <a:rPr lang="en-US" sz="1400" dirty="0">
                <a:latin typeface="Times New Roman" panose="02020603050405020304" pitchFamily="18" charset="0"/>
                <a:cs typeface="Times New Roman" panose="02020603050405020304" pitchFamily="18" charset="0"/>
              </a:rPr>
              <a:t>, water from underground tanks is also used in </a:t>
            </a:r>
            <a:r>
              <a:rPr lang="en-US" sz="1400" dirty="0" err="1">
                <a:latin typeface="Times New Roman" panose="02020603050405020304" pitchFamily="18" charset="0"/>
                <a:cs typeface="Times New Roman" panose="02020603050405020304" pitchFamily="18" charset="0"/>
              </a:rPr>
              <a:t>agroecological</a:t>
            </a:r>
            <a:r>
              <a:rPr lang="en-US" sz="1400" dirty="0">
                <a:latin typeface="Times New Roman" panose="02020603050405020304" pitchFamily="18" charset="0"/>
                <a:cs typeface="Times New Roman" panose="02020603050405020304" pitchFamily="18" charset="0"/>
              </a:rPr>
              <a:t> practices such as compost making and livestock hydration (</a:t>
            </a:r>
            <a:r>
              <a:rPr lang="en-US" sz="1400" dirty="0" err="1">
                <a:latin typeface="Times New Roman" panose="02020603050405020304" pitchFamily="18" charset="0"/>
                <a:cs typeface="Times New Roman" panose="02020603050405020304" pitchFamily="18" charset="0"/>
              </a:rPr>
              <a:t>Uwizeye</a:t>
            </a:r>
            <a:r>
              <a:rPr lang="en-US" sz="1400" dirty="0">
                <a:latin typeface="Times New Roman" panose="02020603050405020304" pitchFamily="18" charset="0"/>
                <a:cs typeface="Times New Roman" panose="02020603050405020304" pitchFamily="18" charset="0"/>
              </a:rPr>
              <a:t> et al., 2021).</a:t>
            </a:r>
          </a:p>
          <a:p>
            <a:pPr lvl="0" algn="just">
              <a:lnSpc>
                <a:spcPct val="150000"/>
              </a:lnSpc>
            </a:pPr>
            <a:r>
              <a:rPr lang="en-US" sz="1400" b="1" dirty="0">
                <a:latin typeface="Times New Roman" panose="02020603050405020304" pitchFamily="18" charset="0"/>
                <a:cs typeface="Times New Roman" panose="02020603050405020304" pitchFamily="18" charset="0"/>
              </a:rPr>
              <a:t>Environmental protection: </a:t>
            </a:r>
            <a:r>
              <a:rPr lang="en-US" sz="1400" dirty="0">
                <a:latin typeface="Times New Roman" panose="02020603050405020304" pitchFamily="18" charset="0"/>
                <a:cs typeface="Times New Roman" panose="02020603050405020304" pitchFamily="18" charset="0"/>
              </a:rPr>
              <a:t>By capturing runoff and preventing surface erosion, these systems reduce land degradation, enhance </a:t>
            </a:r>
            <a:r>
              <a:rPr lang="en-US" sz="1400" dirty="0">
                <a:latin typeface="Times New Roman" panose="02020603050405020304" pitchFamily="18" charset="0"/>
                <a:cs typeface="Times New Roman" panose="02020603050405020304" pitchFamily="18" charset="0"/>
              </a:rPr>
              <a:t>groundwater recharge, and contribute to biodiversity conservation. In addition, since tanks are underground, they do not interfere with land use or contribute to urban sprawl.</a:t>
            </a:r>
          </a:p>
          <a:p>
            <a:pPr algn="just">
              <a:lnSpc>
                <a:spcPct val="150000"/>
              </a:lnSpc>
            </a:pPr>
            <a:endParaRPr lang="en-US" sz="1400" dirty="0">
              <a:latin typeface="Times New Roman" panose="02020603050405020304" pitchFamily="18" charset="0"/>
              <a:cs typeface="Times New Roman" panose="02020603050405020304" pitchFamily="18" charset="0"/>
            </a:endParaRPr>
          </a:p>
          <a:p>
            <a:pPr algn="just">
              <a:lnSpc>
                <a:spcPct val="150000"/>
              </a:lnSpc>
            </a:pPr>
            <a:endParaRPr lang="en-US" sz="1400" dirty="0" smtClean="0">
              <a:latin typeface="Times New Roman" panose="02020603050405020304" pitchFamily="18" charset="0"/>
              <a:cs typeface="Times New Roman" panose="02020603050405020304" pitchFamily="18" charset="0"/>
            </a:endParaRPr>
          </a:p>
          <a:p>
            <a:pPr algn="just">
              <a:lnSpc>
                <a:spcPct val="150000"/>
              </a:lnSpc>
            </a:pPr>
            <a:endParaRPr lang="en-US" sz="14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846891BC-328A-8EF1-FD0A-501BBA1DF5D1}"/>
              </a:ext>
            </a:extLst>
          </p:cNvPr>
          <p:cNvSpPr txBox="1"/>
          <p:nvPr/>
        </p:nvSpPr>
        <p:spPr>
          <a:xfrm>
            <a:off x="6028647" y="643164"/>
            <a:ext cx="5719923" cy="4939814"/>
          </a:xfrm>
          <a:prstGeom prst="rect">
            <a:avLst/>
          </a:prstGeom>
          <a:noFill/>
        </p:spPr>
        <p:txBody>
          <a:bodyPr wrap="square">
            <a:spAutoFit/>
          </a:bodyPr>
          <a:lstStyle/>
          <a:p>
            <a:pPr lvl="0" algn="just">
              <a:lnSpc>
                <a:spcPct val="150000"/>
              </a:lnSpc>
            </a:pPr>
            <a:r>
              <a:rPr lang="en-US" sz="1400" b="1" dirty="0" smtClean="0">
                <a:latin typeface="Times New Roman" panose="02020603050405020304" pitchFamily="18" charset="0"/>
                <a:cs typeface="Times New Roman" panose="02020603050405020304" pitchFamily="18" charset="0"/>
              </a:rPr>
              <a:t>Cost </a:t>
            </a:r>
            <a:r>
              <a:rPr lang="en-US" sz="1400" b="1" dirty="0">
                <a:latin typeface="Times New Roman" panose="02020603050405020304" pitchFamily="18" charset="0"/>
                <a:cs typeface="Times New Roman" panose="02020603050405020304" pitchFamily="18" charset="0"/>
              </a:rPr>
              <a:t>efficiency and sustainability</a:t>
            </a:r>
            <a:r>
              <a:rPr lang="en-US" sz="1400" dirty="0">
                <a:latin typeface="Times New Roman" panose="02020603050405020304" pitchFamily="18" charset="0"/>
                <a:cs typeface="Times New Roman" panose="02020603050405020304" pitchFamily="18" charset="0"/>
              </a:rPr>
              <a:t>: Underground tanks are less susceptible to contamination and evaporation, making them a low-maintenance and long-term solution compared to surface tanks. Once constructed, the systems serve communities for 15–25 years with minimal repair needs (REMA, 2020).</a:t>
            </a:r>
          </a:p>
          <a:p>
            <a:pPr lvl="0" algn="just">
              <a:lnSpc>
                <a:spcPct val="150000"/>
              </a:lnSpc>
            </a:pPr>
            <a:r>
              <a:rPr lang="en-US" sz="1400" b="1" dirty="0">
                <a:latin typeface="Times New Roman" panose="02020603050405020304" pitchFamily="18" charset="0"/>
                <a:cs typeface="Times New Roman" panose="02020603050405020304" pitchFamily="18" charset="0"/>
              </a:rPr>
              <a:t>Community empowerment</a:t>
            </a:r>
            <a:r>
              <a:rPr lang="en-US" sz="1400" dirty="0">
                <a:latin typeface="Times New Roman" panose="02020603050405020304" pitchFamily="18" charset="0"/>
                <a:cs typeface="Times New Roman" panose="02020603050405020304" pitchFamily="18" charset="0"/>
              </a:rPr>
              <a:t>: Local ownership and participation have fostered resilience and self-reliance. The training of local masons and women’s groups in tank construction and maintenance has created income-generating opportunities and strengthened social cohesion (</a:t>
            </a:r>
            <a:r>
              <a:rPr lang="en-US" sz="1400" dirty="0" err="1">
                <a:latin typeface="Times New Roman" panose="02020603050405020304" pitchFamily="18" charset="0"/>
                <a:cs typeface="Times New Roman" panose="02020603050405020304" pitchFamily="18" charset="0"/>
              </a:rPr>
              <a:t>Rukundo</a:t>
            </a:r>
            <a:r>
              <a:rPr lang="en-US" sz="1400" dirty="0">
                <a:latin typeface="Times New Roman" panose="02020603050405020304" pitchFamily="18" charset="0"/>
                <a:cs typeface="Times New Roman" panose="02020603050405020304" pitchFamily="18" charset="0"/>
              </a:rPr>
              <a:t> &amp; </a:t>
            </a:r>
            <a:r>
              <a:rPr lang="en-US" sz="1400" dirty="0" err="1">
                <a:latin typeface="Times New Roman" panose="02020603050405020304" pitchFamily="18" charset="0"/>
                <a:cs typeface="Times New Roman" panose="02020603050405020304" pitchFamily="18" charset="0"/>
              </a:rPr>
              <a:t>Kalisa</a:t>
            </a:r>
            <a:r>
              <a:rPr lang="en-US" sz="1400" dirty="0">
                <a:latin typeface="Times New Roman" panose="02020603050405020304" pitchFamily="18" charset="0"/>
                <a:cs typeface="Times New Roman" panose="02020603050405020304" pitchFamily="18" charset="0"/>
              </a:rPr>
              <a:t>, 2018).</a:t>
            </a:r>
          </a:p>
          <a:p>
            <a:pPr algn="just">
              <a:lnSpc>
                <a:spcPct val="150000"/>
              </a:lnSpc>
            </a:pPr>
            <a:endParaRPr lang="en-US" sz="1400" dirty="0">
              <a:latin typeface="Times New Roman" panose="02020603050405020304" pitchFamily="18" charset="0"/>
              <a:cs typeface="Times New Roman" panose="02020603050405020304" pitchFamily="18" charset="0"/>
            </a:endParaRPr>
          </a:p>
          <a:p>
            <a:pPr algn="just">
              <a:lnSpc>
                <a:spcPct val="150000"/>
              </a:lnSpc>
            </a:pPr>
            <a:endParaRPr lang="en-US" sz="1400" dirty="0">
              <a:latin typeface="Times New Roman" panose="02020603050405020304" pitchFamily="18" charset="0"/>
              <a:cs typeface="Times New Roman" panose="02020603050405020304" pitchFamily="18" charset="0"/>
            </a:endParaRPr>
          </a:p>
          <a:p>
            <a:pPr algn="just">
              <a:lnSpc>
                <a:spcPct val="150000"/>
              </a:lnSpc>
            </a:pPr>
            <a:endParaRPr lang="en-US" sz="1400" dirty="0" smtClean="0">
              <a:latin typeface="Times New Roman" panose="02020603050405020304" pitchFamily="18" charset="0"/>
              <a:cs typeface="Times New Roman" panose="02020603050405020304" pitchFamily="18" charset="0"/>
            </a:endParaRPr>
          </a:p>
          <a:p>
            <a:pPr algn="just">
              <a:lnSpc>
                <a:spcPct val="150000"/>
              </a:lnSpc>
            </a:pPr>
            <a:endParaRPr lang="en-US" sz="1400" dirty="0" smtClean="0">
              <a:latin typeface="Times New Roman" panose="02020603050405020304" pitchFamily="18" charset="0"/>
              <a:cs typeface="Times New Roman" panose="02020603050405020304" pitchFamily="18" charset="0"/>
            </a:endParaRPr>
          </a:p>
          <a:p>
            <a:pPr algn="just">
              <a:lnSpc>
                <a:spcPct val="150000"/>
              </a:lnSpc>
            </a:pPr>
            <a:endParaRPr lang="en-US" sz="1400" dirty="0">
              <a:latin typeface="Times New Roman" panose="02020603050405020304" pitchFamily="18" charset="0"/>
              <a:cs typeface="Times New Roman" panose="02020603050405020304" pitchFamily="18" charset="0"/>
            </a:endParaRPr>
          </a:p>
          <a:p>
            <a:pPr algn="just">
              <a:lnSpc>
                <a:spcPct val="150000"/>
              </a:lnSpc>
            </a:pPr>
            <a:endParaRPr lang="en-US" sz="1400" dirty="0">
              <a:latin typeface="Times New Roman" panose="02020603050405020304" pitchFamily="18" charset="0"/>
              <a:cs typeface="Times New Roman" panose="02020603050405020304" pitchFamily="18" charset="0"/>
            </a:endParaRPr>
          </a:p>
        </p:txBody>
      </p:sp>
      <p:sp>
        <p:nvSpPr>
          <p:cNvPr id="13" name="Rectangle 12"/>
          <p:cNvSpPr/>
          <p:nvPr/>
        </p:nvSpPr>
        <p:spPr>
          <a:xfrm>
            <a:off x="234989" y="507492"/>
            <a:ext cx="5952206" cy="507831"/>
          </a:xfrm>
          <a:prstGeom prst="rect">
            <a:avLst/>
          </a:prstGeom>
        </p:spPr>
        <p:txBody>
          <a:bodyPr wrap="none">
            <a:spAutoFit/>
          </a:bodyPr>
          <a:lstStyle/>
          <a:p>
            <a:pPr marL="695960" marR="694690" algn="ctr">
              <a:lnSpc>
                <a:spcPct val="150000"/>
              </a:lnSpc>
              <a:spcBef>
                <a:spcPts val="145"/>
              </a:spcBef>
            </a:pPr>
            <a:r>
              <a:rPr lang="en-US" b="1" dirty="0">
                <a:solidFill>
                  <a:schemeClr val="accent6">
                    <a:lumMod val="75000"/>
                  </a:schemeClr>
                </a:solidFill>
                <a:ea typeface="Times New Roman" panose="02020603050405020304" pitchFamily="18" charset="0"/>
              </a:rPr>
              <a:t>Benefits of underground rainwater harvesting</a:t>
            </a:r>
            <a:endParaRPr lang="en-US" b="1" dirty="0">
              <a:solidFill>
                <a:schemeClr val="accent6">
                  <a:lumMod val="75000"/>
                </a:schemeClr>
              </a:solidFill>
              <a:ea typeface="Times New Roman" panose="02020603050405020304" pitchFamily="18" charset="0"/>
            </a:endParaRPr>
          </a:p>
        </p:txBody>
      </p:sp>
      <p:pic>
        <p:nvPicPr>
          <p:cNvPr id="14" name="Picture 13"/>
          <p:cNvPicPr/>
          <p:nvPr/>
        </p:nvPicPr>
        <p:blipFill rotWithShape="1">
          <a:blip r:embed="rId4" cstate="print">
            <a:extLst>
              <a:ext uri="{28A0092B-C50C-407E-A947-70E740481C1C}">
                <a14:useLocalDpi xmlns:a14="http://schemas.microsoft.com/office/drawing/2010/main" val="0"/>
              </a:ext>
            </a:extLst>
          </a:blip>
          <a:srcRect b="38240"/>
          <a:stretch/>
        </p:blipFill>
        <p:spPr bwMode="auto">
          <a:xfrm>
            <a:off x="6145408" y="3727584"/>
            <a:ext cx="2743200" cy="225425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014538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0431B5-9C73-3CBB-C73F-4675FABC3160}"/>
              </a:ext>
            </a:extLst>
          </p:cNvPr>
          <p:cNvPicPr>
            <a:picLocks noChangeAspect="1"/>
          </p:cNvPicPr>
          <p:nvPr/>
        </p:nvPicPr>
        <p:blipFill>
          <a:blip r:embed="rId2"/>
          <a:stretch>
            <a:fillRect/>
          </a:stretch>
        </p:blipFill>
        <p:spPr>
          <a:xfrm>
            <a:off x="236225" y="106574"/>
            <a:ext cx="11584844" cy="536590"/>
          </a:xfrm>
          <a:prstGeom prst="rect">
            <a:avLst/>
          </a:prstGeom>
        </p:spPr>
      </p:pic>
      <p:sp>
        <p:nvSpPr>
          <p:cNvPr id="3" name="TextBox 2">
            <a:extLst>
              <a:ext uri="{FF2B5EF4-FFF2-40B4-BE49-F238E27FC236}">
                <a16:creationId xmlns:a16="http://schemas.microsoft.com/office/drawing/2014/main" id="{92179E6F-99CD-66CC-4BA8-67DCE8A5E2BA}"/>
              </a:ext>
            </a:extLst>
          </p:cNvPr>
          <p:cNvSpPr txBox="1"/>
          <p:nvPr/>
        </p:nvSpPr>
        <p:spPr>
          <a:xfrm>
            <a:off x="11334478" y="6277129"/>
            <a:ext cx="973182" cy="369332"/>
          </a:xfrm>
          <a:prstGeom prst="rect">
            <a:avLst/>
          </a:prstGeom>
          <a:noFill/>
        </p:spPr>
        <p:txBody>
          <a:bodyPr wrap="square">
            <a:spAutoFit/>
          </a:bodyPr>
          <a:lstStyle/>
          <a:p>
            <a:r>
              <a:rPr lang="en-RW" dirty="0">
                <a:solidFill>
                  <a:srgbClr val="92D050"/>
                </a:solidFill>
              </a:rPr>
              <a:t>Page: </a:t>
            </a:r>
            <a:r>
              <a:rPr lang="en-US" dirty="0">
                <a:solidFill>
                  <a:srgbClr val="92D050"/>
                </a:solidFill>
              </a:rPr>
              <a:t>4</a:t>
            </a:r>
            <a:endParaRPr lang="en-RW" dirty="0">
              <a:solidFill>
                <a:srgbClr val="92D050"/>
              </a:solidFill>
            </a:endParaRPr>
          </a:p>
        </p:txBody>
      </p:sp>
      <p:pic>
        <p:nvPicPr>
          <p:cNvPr id="4" name="Picture 3">
            <a:extLst>
              <a:ext uri="{FF2B5EF4-FFF2-40B4-BE49-F238E27FC236}">
                <a16:creationId xmlns:a16="http://schemas.microsoft.com/office/drawing/2014/main" id="{534CC17E-457D-486D-B64E-C5F5E32ACA62}"/>
              </a:ext>
            </a:extLst>
          </p:cNvPr>
          <p:cNvPicPr>
            <a:picLocks noChangeAspect="1"/>
          </p:cNvPicPr>
          <p:nvPr/>
        </p:nvPicPr>
        <p:blipFill>
          <a:blip r:embed="rId3"/>
          <a:stretch>
            <a:fillRect/>
          </a:stretch>
        </p:blipFill>
        <p:spPr>
          <a:xfrm flipV="1">
            <a:off x="118831" y="6277129"/>
            <a:ext cx="12007181" cy="540000"/>
          </a:xfrm>
          <a:prstGeom prst="rect">
            <a:avLst/>
          </a:prstGeom>
        </p:spPr>
      </p:pic>
      <p:sp>
        <p:nvSpPr>
          <p:cNvPr id="6" name="TextBox 5">
            <a:extLst>
              <a:ext uri="{FF2B5EF4-FFF2-40B4-BE49-F238E27FC236}">
                <a16:creationId xmlns:a16="http://schemas.microsoft.com/office/drawing/2014/main" id="{CD5202CE-31B0-4B44-DEDB-090CE340000F}"/>
              </a:ext>
            </a:extLst>
          </p:cNvPr>
          <p:cNvSpPr txBox="1"/>
          <p:nvPr/>
        </p:nvSpPr>
        <p:spPr>
          <a:xfrm>
            <a:off x="435465" y="990421"/>
            <a:ext cx="5288345" cy="6232475"/>
          </a:xfrm>
          <a:prstGeom prst="rect">
            <a:avLst/>
          </a:prstGeom>
          <a:noFill/>
        </p:spPr>
        <p:txBody>
          <a:bodyPr wrap="square">
            <a:spAutoFit/>
          </a:bodyPr>
          <a:lstStyle/>
          <a:p>
            <a:pPr algn="just">
              <a:lnSpc>
                <a:spcPct val="150000"/>
              </a:lnSpc>
            </a:pPr>
            <a:r>
              <a:rPr lang="en-US" sz="1400" dirty="0" smtClean="0">
                <a:latin typeface="Times New Roman" panose="02020603050405020304" pitchFamily="18" charset="0"/>
                <a:cs typeface="Times New Roman" panose="02020603050405020304" pitchFamily="18" charset="0"/>
              </a:rPr>
              <a:t>Underground </a:t>
            </a:r>
            <a:r>
              <a:rPr lang="en-US" sz="1400" dirty="0">
                <a:latin typeface="Times New Roman" panose="02020603050405020304" pitchFamily="18" charset="0"/>
                <a:cs typeface="Times New Roman" panose="02020603050405020304" pitchFamily="18" charset="0"/>
              </a:rPr>
              <a:t>rainwater harvesting technologies in </a:t>
            </a:r>
            <a:r>
              <a:rPr lang="en-US" sz="1400" dirty="0" err="1">
                <a:latin typeface="Times New Roman" panose="02020603050405020304" pitchFamily="18" charset="0"/>
                <a:cs typeface="Times New Roman" panose="02020603050405020304" pitchFamily="18" charset="0"/>
              </a:rPr>
              <a:t>Rulindo</a:t>
            </a:r>
            <a:r>
              <a:rPr lang="en-US" sz="1400" dirty="0">
                <a:latin typeface="Times New Roman" panose="02020603050405020304" pitchFamily="18" charset="0"/>
                <a:cs typeface="Times New Roman" panose="02020603050405020304" pitchFamily="18" charset="0"/>
              </a:rPr>
              <a:t> District present a practical and sustainable response to water scarcity in hilly, rural regions. These systems not only improve household water access but also support agricultural livelihoods, reduce environmental degradation, and promote community-led development. As Rwanda continues to confront the challenges of climate variability and rural poverty, expanding and replicating such technologies across other districts could greatly enhance national water security and climate resilience goals.</a:t>
            </a:r>
          </a:p>
          <a:p>
            <a:pPr algn="just">
              <a:lnSpc>
                <a:spcPct val="150000"/>
              </a:lnSpc>
            </a:pPr>
            <a:r>
              <a:rPr lang="en-US" sz="1400" dirty="0">
                <a:latin typeface="Times New Roman" panose="02020603050405020304" pitchFamily="18" charset="0"/>
                <a:cs typeface="Times New Roman" panose="02020603050405020304" pitchFamily="18" charset="0"/>
              </a:rPr>
              <a:t>Continued investment in community training, local innovation, and policy support will be critical to scaling up underground rainwater harvesting. Furthermore, integrating these systems into school and health facility infrastructure can multiply their impact and embed them in local development strategies. The case of </a:t>
            </a:r>
            <a:r>
              <a:rPr lang="en-US" sz="1400" dirty="0" err="1">
                <a:latin typeface="Times New Roman" panose="02020603050405020304" pitchFamily="18" charset="0"/>
                <a:cs typeface="Times New Roman" panose="02020603050405020304" pitchFamily="18" charset="0"/>
              </a:rPr>
              <a:t>Rulindo</a:t>
            </a:r>
            <a:r>
              <a:rPr lang="en-US" sz="1400" dirty="0">
                <a:latin typeface="Times New Roman" panose="02020603050405020304" pitchFamily="18" charset="0"/>
                <a:cs typeface="Times New Roman" panose="02020603050405020304" pitchFamily="18" charset="0"/>
              </a:rPr>
              <a:t> demonstrates how appropriate, context-sensitive water harvesting technologies can significantly transform rural lives.</a:t>
            </a:r>
          </a:p>
          <a:p>
            <a:pPr algn="just">
              <a:lnSpc>
                <a:spcPct val="150000"/>
              </a:lnSpc>
            </a:pPr>
            <a:endParaRPr lang="en-US" sz="1400" dirty="0">
              <a:latin typeface="Times New Roman" panose="02020603050405020304" pitchFamily="18" charset="0"/>
              <a:cs typeface="Times New Roman" panose="02020603050405020304" pitchFamily="18" charset="0"/>
            </a:endParaRPr>
          </a:p>
          <a:p>
            <a:pPr algn="just">
              <a:lnSpc>
                <a:spcPct val="150000"/>
              </a:lnSpc>
            </a:pPr>
            <a:endParaRPr lang="en-US" sz="1400" dirty="0" smtClean="0">
              <a:latin typeface="Times New Roman" panose="02020603050405020304" pitchFamily="18" charset="0"/>
              <a:cs typeface="Times New Roman" panose="02020603050405020304" pitchFamily="18" charset="0"/>
            </a:endParaRPr>
          </a:p>
          <a:p>
            <a:pPr algn="just">
              <a:lnSpc>
                <a:spcPct val="150000"/>
              </a:lnSpc>
            </a:pPr>
            <a:endParaRPr lang="en-US" sz="14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846891BC-328A-8EF1-FD0A-501BBA1DF5D1}"/>
              </a:ext>
            </a:extLst>
          </p:cNvPr>
          <p:cNvSpPr txBox="1"/>
          <p:nvPr/>
        </p:nvSpPr>
        <p:spPr>
          <a:xfrm>
            <a:off x="6028647" y="990421"/>
            <a:ext cx="5719923" cy="6555641"/>
          </a:xfrm>
          <a:prstGeom prst="rect">
            <a:avLst/>
          </a:prstGeom>
          <a:noFill/>
        </p:spPr>
        <p:txBody>
          <a:bodyPr wrap="square">
            <a:spAutoFit/>
          </a:bodyPr>
          <a:lstStyle/>
          <a:p>
            <a:pPr marL="342900" lvl="0" indent="-342900" algn="just">
              <a:lnSpc>
                <a:spcPct val="150000"/>
              </a:lnSpc>
              <a:buFont typeface="+mj-lt"/>
              <a:buAutoNum type="arabicPeriod"/>
            </a:pPr>
            <a:r>
              <a:rPr lang="en-US" sz="1400" dirty="0" err="1">
                <a:latin typeface="Times New Roman" panose="02020603050405020304" pitchFamily="18" charset="0"/>
                <a:cs typeface="Times New Roman" panose="02020603050405020304" pitchFamily="18" charset="0"/>
              </a:rPr>
              <a:t>Mupenzi</a:t>
            </a:r>
            <a:r>
              <a:rPr lang="en-US" sz="1400" dirty="0">
                <a:latin typeface="Times New Roman" panose="02020603050405020304" pitchFamily="18" charset="0"/>
                <a:cs typeface="Times New Roman" panose="02020603050405020304" pitchFamily="18" charset="0"/>
              </a:rPr>
              <a:t>, A., Li, L., Ge, J., &amp; </a:t>
            </a:r>
            <a:r>
              <a:rPr lang="en-US" sz="1400" dirty="0" err="1">
                <a:latin typeface="Times New Roman" panose="02020603050405020304" pitchFamily="18" charset="0"/>
                <a:cs typeface="Times New Roman" panose="02020603050405020304" pitchFamily="18" charset="0"/>
              </a:rPr>
              <a:t>Baig</a:t>
            </a:r>
            <a:r>
              <a:rPr lang="en-US" sz="1400" dirty="0">
                <a:latin typeface="Times New Roman" panose="02020603050405020304" pitchFamily="18" charset="0"/>
                <a:cs typeface="Times New Roman" panose="02020603050405020304" pitchFamily="18" charset="0"/>
              </a:rPr>
              <a:t>, M. H. (2012). Rainwater Harvesting in Rwanda: Challenges and Opportunities for Sustainable Development. </a:t>
            </a:r>
            <a:r>
              <a:rPr lang="en-US" sz="1400" i="1" dirty="0">
                <a:latin typeface="Times New Roman" panose="02020603050405020304" pitchFamily="18" charset="0"/>
                <a:cs typeface="Times New Roman" panose="02020603050405020304" pitchFamily="18" charset="0"/>
              </a:rPr>
              <a:t>Journal of Environmental Protection</a:t>
            </a:r>
            <a:r>
              <a:rPr lang="en-US" sz="1400" dirty="0">
                <a:latin typeface="Times New Roman" panose="02020603050405020304" pitchFamily="18" charset="0"/>
                <a:cs typeface="Times New Roman" panose="02020603050405020304" pitchFamily="18" charset="0"/>
              </a:rPr>
              <a:t>, 3(5), 567–576.</a:t>
            </a:r>
          </a:p>
          <a:p>
            <a:pPr marL="342900" lvl="0" indent="-342900" algn="just">
              <a:lnSpc>
                <a:spcPct val="150000"/>
              </a:lnSpc>
              <a:buFont typeface="+mj-lt"/>
              <a:buAutoNum type="arabicPeriod"/>
            </a:pPr>
            <a:r>
              <a:rPr lang="en-US" sz="1400" dirty="0" err="1">
                <a:latin typeface="Times New Roman" panose="02020603050405020304" pitchFamily="18" charset="0"/>
                <a:cs typeface="Times New Roman" panose="02020603050405020304" pitchFamily="18" charset="0"/>
              </a:rPr>
              <a:t>Mutabazi</a:t>
            </a:r>
            <a:r>
              <a:rPr lang="en-US" sz="1400" dirty="0">
                <a:latin typeface="Times New Roman" panose="02020603050405020304" pitchFamily="18" charset="0"/>
                <a:cs typeface="Times New Roman" panose="02020603050405020304" pitchFamily="18" charset="0"/>
              </a:rPr>
              <a:t>, K., </a:t>
            </a:r>
            <a:r>
              <a:rPr lang="en-US" sz="1400" dirty="0" err="1">
                <a:latin typeface="Times New Roman" panose="02020603050405020304" pitchFamily="18" charset="0"/>
                <a:cs typeface="Times New Roman" panose="02020603050405020304" pitchFamily="18" charset="0"/>
              </a:rPr>
              <a:t>Uwizeye</a:t>
            </a:r>
            <a:r>
              <a:rPr lang="en-US" sz="1400" dirty="0">
                <a:latin typeface="Times New Roman" panose="02020603050405020304" pitchFamily="18" charset="0"/>
                <a:cs typeface="Times New Roman" panose="02020603050405020304" pitchFamily="18" charset="0"/>
              </a:rPr>
              <a:t>, A., &amp; </a:t>
            </a:r>
            <a:r>
              <a:rPr lang="en-US" sz="1400" dirty="0" err="1">
                <a:latin typeface="Times New Roman" panose="02020603050405020304" pitchFamily="18" charset="0"/>
                <a:cs typeface="Times New Roman" panose="02020603050405020304" pitchFamily="18" charset="0"/>
              </a:rPr>
              <a:t>Bizimana</a:t>
            </a:r>
            <a:r>
              <a:rPr lang="en-US" sz="1400" dirty="0">
                <a:latin typeface="Times New Roman" panose="02020603050405020304" pitchFamily="18" charset="0"/>
                <a:cs typeface="Times New Roman" panose="02020603050405020304" pitchFamily="18" charset="0"/>
              </a:rPr>
              <a:t>, J. P. (2020). Climate-Smart Water Management Practices in Rwanda’s Highlands. </a:t>
            </a:r>
            <a:r>
              <a:rPr lang="en-US" sz="1400" i="1" dirty="0">
                <a:latin typeface="Times New Roman" panose="02020603050405020304" pitchFamily="18" charset="0"/>
                <a:cs typeface="Times New Roman" panose="02020603050405020304" pitchFamily="18" charset="0"/>
              </a:rPr>
              <a:t>East African Journal of Water Science</a:t>
            </a:r>
            <a:r>
              <a:rPr lang="en-US" sz="1400" dirty="0">
                <a:latin typeface="Times New Roman" panose="02020603050405020304" pitchFamily="18" charset="0"/>
                <a:cs typeface="Times New Roman" panose="02020603050405020304" pitchFamily="18" charset="0"/>
              </a:rPr>
              <a:t>, 2(3), 101–112.</a:t>
            </a:r>
          </a:p>
          <a:p>
            <a:pPr marL="342900" lvl="0" indent="-342900" algn="just">
              <a:lnSpc>
                <a:spcPct val="150000"/>
              </a:lnSpc>
              <a:buFont typeface="+mj-lt"/>
              <a:buAutoNum type="arabicPeriod"/>
            </a:pPr>
            <a:r>
              <a:rPr lang="en-US" sz="1400" dirty="0" err="1">
                <a:latin typeface="Times New Roman" panose="02020603050405020304" pitchFamily="18" charset="0"/>
                <a:cs typeface="Times New Roman" panose="02020603050405020304" pitchFamily="18" charset="0"/>
              </a:rPr>
              <a:t>Munyaneza</a:t>
            </a:r>
            <a:r>
              <a:rPr lang="en-US" sz="1400" dirty="0">
                <a:latin typeface="Times New Roman" panose="02020603050405020304" pitchFamily="18" charset="0"/>
                <a:cs typeface="Times New Roman" panose="02020603050405020304" pitchFamily="18" charset="0"/>
              </a:rPr>
              <a:t>, O., </a:t>
            </a:r>
            <a:r>
              <a:rPr lang="en-US" sz="1400" dirty="0" err="1">
                <a:latin typeface="Times New Roman" panose="02020603050405020304" pitchFamily="18" charset="0"/>
                <a:cs typeface="Times New Roman" panose="02020603050405020304" pitchFamily="18" charset="0"/>
              </a:rPr>
              <a:t>Wali</a:t>
            </a:r>
            <a:r>
              <a:rPr lang="en-US" sz="1400" dirty="0">
                <a:latin typeface="Times New Roman" panose="02020603050405020304" pitchFamily="18" charset="0"/>
                <a:cs typeface="Times New Roman" panose="02020603050405020304" pitchFamily="18" charset="0"/>
              </a:rPr>
              <a:t>, U. G., &amp; </a:t>
            </a:r>
            <a:r>
              <a:rPr lang="en-US" sz="1400" dirty="0" err="1">
                <a:latin typeface="Times New Roman" panose="02020603050405020304" pitchFamily="18" charset="0"/>
                <a:cs typeface="Times New Roman" panose="02020603050405020304" pitchFamily="18" charset="0"/>
              </a:rPr>
              <a:t>Musabyimana</a:t>
            </a:r>
            <a:r>
              <a:rPr lang="en-US" sz="1400" dirty="0">
                <a:latin typeface="Times New Roman" panose="02020603050405020304" pitchFamily="18" charset="0"/>
                <a:cs typeface="Times New Roman" panose="02020603050405020304" pitchFamily="18" charset="0"/>
              </a:rPr>
              <a:t>, J. P. (2015). Adoption of Household-Level Rainwater Harvesting Technologies in Rwanda: A Case Study of </a:t>
            </a:r>
            <a:r>
              <a:rPr lang="en-US" sz="1400" dirty="0" err="1">
                <a:latin typeface="Times New Roman" panose="02020603050405020304" pitchFamily="18" charset="0"/>
                <a:cs typeface="Times New Roman" panose="02020603050405020304" pitchFamily="18" charset="0"/>
              </a:rPr>
              <a:t>Rulindo</a:t>
            </a:r>
            <a:r>
              <a:rPr lang="en-US" sz="1400" dirty="0">
                <a:latin typeface="Times New Roman" panose="02020603050405020304" pitchFamily="18" charset="0"/>
                <a:cs typeface="Times New Roman" panose="02020603050405020304" pitchFamily="18" charset="0"/>
              </a:rPr>
              <a:t> District. </a:t>
            </a:r>
            <a:r>
              <a:rPr lang="en-US" sz="1400" i="1" dirty="0">
                <a:latin typeface="Times New Roman" panose="02020603050405020304" pitchFamily="18" charset="0"/>
                <a:cs typeface="Times New Roman" panose="02020603050405020304" pitchFamily="18" charset="0"/>
              </a:rPr>
              <a:t>African Journal of Environmental Studies</a:t>
            </a:r>
            <a:r>
              <a:rPr lang="en-US" sz="1400" dirty="0">
                <a:latin typeface="Times New Roman" panose="02020603050405020304" pitchFamily="18" charset="0"/>
                <a:cs typeface="Times New Roman" panose="02020603050405020304" pitchFamily="18" charset="0"/>
              </a:rPr>
              <a:t>, 7(1), 27–36.</a:t>
            </a:r>
          </a:p>
          <a:p>
            <a:pPr marL="342900" lvl="0" indent="-342900" algn="just">
              <a:lnSpc>
                <a:spcPct val="150000"/>
              </a:lnSpc>
              <a:buFont typeface="+mj-lt"/>
              <a:buAutoNum type="arabicPeriod"/>
            </a:pPr>
            <a:r>
              <a:rPr lang="en-US" sz="1400" dirty="0" err="1">
                <a:latin typeface="Times New Roman" panose="02020603050405020304" pitchFamily="18" charset="0"/>
                <a:cs typeface="Times New Roman" panose="02020603050405020304" pitchFamily="18" charset="0"/>
              </a:rPr>
              <a:t>Nyiramana</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Nsabimana</a:t>
            </a:r>
            <a:r>
              <a:rPr lang="en-US" sz="1400" dirty="0">
                <a:latin typeface="Times New Roman" panose="02020603050405020304" pitchFamily="18" charset="0"/>
                <a:cs typeface="Times New Roman" panose="02020603050405020304" pitchFamily="18" charset="0"/>
              </a:rPr>
              <a:t>, D., &amp; </a:t>
            </a:r>
            <a:r>
              <a:rPr lang="en-US" sz="1400" dirty="0" err="1">
                <a:latin typeface="Times New Roman" panose="02020603050405020304" pitchFamily="18" charset="0"/>
                <a:cs typeface="Times New Roman" panose="02020603050405020304" pitchFamily="18" charset="0"/>
              </a:rPr>
              <a:t>Mugiraneza</a:t>
            </a:r>
            <a:r>
              <a:rPr lang="en-US" sz="1400" dirty="0">
                <a:latin typeface="Times New Roman" panose="02020603050405020304" pitchFamily="18" charset="0"/>
                <a:cs typeface="Times New Roman" panose="02020603050405020304" pitchFamily="18" charset="0"/>
              </a:rPr>
              <a:t>, T. (2016). Effectiveness of Rainwater Harvesting for Small-Scale Farming in Rwanda. </a:t>
            </a:r>
            <a:r>
              <a:rPr lang="en-US" sz="1400" i="1" dirty="0">
                <a:latin typeface="Times New Roman" panose="02020603050405020304" pitchFamily="18" charset="0"/>
                <a:cs typeface="Times New Roman" panose="02020603050405020304" pitchFamily="18" charset="0"/>
              </a:rPr>
              <a:t>Rwanda Journal of Engineering and Science</a:t>
            </a:r>
            <a:r>
              <a:rPr lang="en-US" sz="1400" dirty="0">
                <a:latin typeface="Times New Roman" panose="02020603050405020304" pitchFamily="18" charset="0"/>
                <a:cs typeface="Times New Roman" panose="02020603050405020304" pitchFamily="18" charset="0"/>
              </a:rPr>
              <a:t>, 4(2), 45–54.</a:t>
            </a:r>
          </a:p>
          <a:p>
            <a:pPr marL="342900" lvl="0" indent="-342900" algn="just">
              <a:lnSpc>
                <a:spcPct val="150000"/>
              </a:lnSpc>
              <a:buFont typeface="+mj-lt"/>
              <a:buAutoNum type="arabicPeriod"/>
            </a:pPr>
            <a:r>
              <a:rPr lang="en-US" sz="1400" dirty="0" err="1">
                <a:latin typeface="Times New Roman" panose="02020603050405020304" pitchFamily="18" charset="0"/>
                <a:cs typeface="Times New Roman" panose="02020603050405020304" pitchFamily="18" charset="0"/>
              </a:rPr>
              <a:t>Nsengiyumva</a:t>
            </a:r>
            <a:r>
              <a:rPr lang="en-US" sz="1400" dirty="0">
                <a:latin typeface="Times New Roman" panose="02020603050405020304" pitchFamily="18" charset="0"/>
                <a:cs typeface="Times New Roman" panose="02020603050405020304" pitchFamily="18" charset="0"/>
              </a:rPr>
              <a:t>, V., </a:t>
            </a:r>
            <a:r>
              <a:rPr lang="en-US" sz="1400" dirty="0" err="1">
                <a:latin typeface="Times New Roman" panose="02020603050405020304" pitchFamily="18" charset="0"/>
                <a:cs typeface="Times New Roman" panose="02020603050405020304" pitchFamily="18" charset="0"/>
              </a:rPr>
              <a:t>Karekezi</a:t>
            </a:r>
            <a:r>
              <a:rPr lang="en-US" sz="1400" dirty="0">
                <a:latin typeface="Times New Roman" panose="02020603050405020304" pitchFamily="18" charset="0"/>
                <a:cs typeface="Times New Roman" panose="02020603050405020304" pitchFamily="18" charset="0"/>
              </a:rPr>
              <a:t>, C., &amp; </a:t>
            </a:r>
            <a:r>
              <a:rPr lang="en-US" sz="1400" dirty="0" err="1">
                <a:latin typeface="Times New Roman" panose="02020603050405020304" pitchFamily="18" charset="0"/>
                <a:cs typeface="Times New Roman" panose="02020603050405020304" pitchFamily="18" charset="0"/>
              </a:rPr>
              <a:t>Kamana</a:t>
            </a:r>
            <a:r>
              <a:rPr lang="en-US" sz="1400" dirty="0">
                <a:latin typeface="Times New Roman" panose="02020603050405020304" pitchFamily="18" charset="0"/>
                <a:cs typeface="Times New Roman" panose="02020603050405020304" pitchFamily="18" charset="0"/>
              </a:rPr>
              <a:t>, S. (2019). Women’s Role in Rural Water Management: A Study from </a:t>
            </a:r>
            <a:r>
              <a:rPr lang="en-US" sz="1400" dirty="0" err="1">
                <a:latin typeface="Times New Roman" panose="02020603050405020304" pitchFamily="18" charset="0"/>
                <a:cs typeface="Times New Roman" panose="02020603050405020304" pitchFamily="18" charset="0"/>
              </a:rPr>
              <a:t>Rulindo</a:t>
            </a:r>
            <a:r>
              <a:rPr lang="en-US" sz="1400" dirty="0">
                <a:latin typeface="Times New Roman" panose="02020603050405020304" pitchFamily="18" charset="0"/>
                <a:cs typeface="Times New Roman" panose="02020603050405020304" pitchFamily="18" charset="0"/>
              </a:rPr>
              <a:t> District. </a:t>
            </a:r>
            <a:r>
              <a:rPr lang="en-US" sz="1400" i="1" dirty="0">
                <a:latin typeface="Times New Roman" panose="02020603050405020304" pitchFamily="18" charset="0"/>
                <a:cs typeface="Times New Roman" panose="02020603050405020304" pitchFamily="18" charset="0"/>
              </a:rPr>
              <a:t>Journal of Gender and Environment in Africa</a:t>
            </a:r>
            <a:r>
              <a:rPr lang="en-US" sz="1400" dirty="0">
                <a:latin typeface="Times New Roman" panose="02020603050405020304" pitchFamily="18" charset="0"/>
                <a:cs typeface="Times New Roman" panose="02020603050405020304" pitchFamily="18" charset="0"/>
              </a:rPr>
              <a:t>, 3(1), 15–25.</a:t>
            </a:r>
          </a:p>
          <a:p>
            <a:pPr algn="just">
              <a:lnSpc>
                <a:spcPct val="150000"/>
              </a:lnSpc>
            </a:pPr>
            <a:endParaRPr lang="en-US" sz="1400" dirty="0" smtClean="0">
              <a:latin typeface="Times New Roman" panose="02020603050405020304" pitchFamily="18" charset="0"/>
              <a:cs typeface="Times New Roman" panose="02020603050405020304" pitchFamily="18" charset="0"/>
            </a:endParaRPr>
          </a:p>
          <a:p>
            <a:pPr algn="just">
              <a:lnSpc>
                <a:spcPct val="150000"/>
              </a:lnSpc>
            </a:pPr>
            <a:endParaRPr lang="en-US" sz="1400" dirty="0">
              <a:latin typeface="Times New Roman" panose="02020603050405020304" pitchFamily="18" charset="0"/>
              <a:cs typeface="Times New Roman" panose="02020603050405020304" pitchFamily="18" charset="0"/>
            </a:endParaRPr>
          </a:p>
          <a:p>
            <a:pPr algn="just">
              <a:lnSpc>
                <a:spcPct val="150000"/>
              </a:lnSpc>
            </a:pPr>
            <a:endParaRPr lang="en-US" sz="1400" dirty="0" smtClean="0">
              <a:latin typeface="Times New Roman" panose="02020603050405020304" pitchFamily="18" charset="0"/>
              <a:cs typeface="Times New Roman" panose="02020603050405020304" pitchFamily="18" charset="0"/>
            </a:endParaRPr>
          </a:p>
          <a:p>
            <a:pPr algn="just">
              <a:lnSpc>
                <a:spcPct val="150000"/>
              </a:lnSpc>
            </a:pPr>
            <a:endParaRPr lang="en-US" sz="1400" dirty="0">
              <a:latin typeface="Times New Roman" panose="02020603050405020304" pitchFamily="18" charset="0"/>
              <a:cs typeface="Times New Roman" panose="02020603050405020304" pitchFamily="18" charset="0"/>
            </a:endParaRPr>
          </a:p>
        </p:txBody>
      </p:sp>
      <p:sp>
        <p:nvSpPr>
          <p:cNvPr id="12" name="Text Box 38">
            <a:extLst>
              <a:ext uri="{FF2B5EF4-FFF2-40B4-BE49-F238E27FC236}">
                <a16:creationId xmlns:a16="http://schemas.microsoft.com/office/drawing/2014/main" id="{F788FFE3-7923-B162-647B-6F0C8DC23D2F}"/>
              </a:ext>
            </a:extLst>
          </p:cNvPr>
          <p:cNvSpPr txBox="1">
            <a:spLocks/>
          </p:cNvSpPr>
          <p:nvPr/>
        </p:nvSpPr>
        <p:spPr bwMode="auto">
          <a:xfrm>
            <a:off x="1968444" y="724121"/>
            <a:ext cx="2400481" cy="600075"/>
          </a:xfrm>
          <a:prstGeom prst="rect">
            <a:avLst/>
          </a:prstGeom>
          <a:noFill/>
          <a:ln>
            <a:noFill/>
          </a:ln>
        </p:spPr>
        <p:txBody>
          <a:bodyPr rot="0" vert="horz" wrap="square" lIns="0" tIns="0" rIns="0" bIns="0" anchor="t" anchorCtr="0" upright="1">
            <a:noAutofit/>
          </a:bodyPr>
          <a:lstStyle/>
          <a:p>
            <a:pPr algn="ctr"/>
            <a:r>
              <a:rPr lang="en-GB" b="1" dirty="0">
                <a:solidFill>
                  <a:schemeClr val="accent6">
                    <a:lumMod val="75000"/>
                  </a:schemeClr>
                </a:solidFill>
              </a:rPr>
              <a:t>Conclusion</a:t>
            </a:r>
            <a:endParaRPr lang="en-US" dirty="0">
              <a:solidFill>
                <a:schemeClr val="accent6">
                  <a:lumMod val="75000"/>
                </a:schemeClr>
              </a:solidFill>
            </a:endParaRPr>
          </a:p>
          <a:p>
            <a:pPr algn="ctr"/>
            <a:endParaRPr lang="en-US" dirty="0">
              <a:solidFill>
                <a:schemeClr val="accent6">
                  <a:lumMod val="75000"/>
                </a:schemeClr>
              </a:solidFill>
            </a:endParaRPr>
          </a:p>
        </p:txBody>
      </p:sp>
      <p:sp>
        <p:nvSpPr>
          <p:cNvPr id="13" name="Text Box 38">
            <a:extLst>
              <a:ext uri="{FF2B5EF4-FFF2-40B4-BE49-F238E27FC236}">
                <a16:creationId xmlns:a16="http://schemas.microsoft.com/office/drawing/2014/main" id="{F788FFE3-7923-B162-647B-6F0C8DC23D2F}"/>
              </a:ext>
            </a:extLst>
          </p:cNvPr>
          <p:cNvSpPr txBox="1">
            <a:spLocks/>
          </p:cNvSpPr>
          <p:nvPr/>
        </p:nvSpPr>
        <p:spPr bwMode="auto">
          <a:xfrm>
            <a:off x="7688367" y="663676"/>
            <a:ext cx="2400481" cy="600075"/>
          </a:xfrm>
          <a:prstGeom prst="rect">
            <a:avLst/>
          </a:prstGeom>
          <a:noFill/>
          <a:ln>
            <a:noFill/>
          </a:ln>
        </p:spPr>
        <p:txBody>
          <a:bodyPr rot="0" vert="horz" wrap="square" lIns="0" tIns="0" rIns="0" bIns="0" anchor="t" anchorCtr="0" upright="1">
            <a:noAutofit/>
          </a:bodyPr>
          <a:lstStyle/>
          <a:p>
            <a:pPr algn="ctr"/>
            <a:r>
              <a:rPr lang="en-US" b="1" dirty="0" smtClean="0">
                <a:solidFill>
                  <a:schemeClr val="accent6">
                    <a:lumMod val="75000"/>
                  </a:schemeClr>
                </a:solidFill>
              </a:rPr>
              <a:t>References </a:t>
            </a:r>
            <a:endParaRPr lang="en-US" dirty="0">
              <a:solidFill>
                <a:schemeClr val="accent6">
                  <a:lumMod val="75000"/>
                </a:schemeClr>
              </a:solidFill>
            </a:endParaRPr>
          </a:p>
          <a:p>
            <a:pPr algn="ctr"/>
            <a:endParaRPr lang="en-US" dirty="0">
              <a:solidFill>
                <a:schemeClr val="accent6">
                  <a:lumMod val="75000"/>
                </a:schemeClr>
              </a:solidFill>
            </a:endParaRPr>
          </a:p>
        </p:txBody>
      </p:sp>
    </p:spTree>
    <p:extLst>
      <p:ext uri="{BB962C8B-B14F-4D97-AF65-F5344CB8AC3E}">
        <p14:creationId xmlns:p14="http://schemas.microsoft.com/office/powerpoint/2010/main" val="444059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0431B5-9C73-3CBB-C73F-4675FABC3160}"/>
              </a:ext>
            </a:extLst>
          </p:cNvPr>
          <p:cNvPicPr>
            <a:picLocks noChangeAspect="1"/>
          </p:cNvPicPr>
          <p:nvPr/>
        </p:nvPicPr>
        <p:blipFill>
          <a:blip r:embed="rId2"/>
          <a:stretch>
            <a:fillRect/>
          </a:stretch>
        </p:blipFill>
        <p:spPr>
          <a:xfrm>
            <a:off x="236225" y="106574"/>
            <a:ext cx="11584844" cy="536590"/>
          </a:xfrm>
          <a:prstGeom prst="rect">
            <a:avLst/>
          </a:prstGeom>
        </p:spPr>
      </p:pic>
      <p:sp>
        <p:nvSpPr>
          <p:cNvPr id="3" name="TextBox 2">
            <a:extLst>
              <a:ext uri="{FF2B5EF4-FFF2-40B4-BE49-F238E27FC236}">
                <a16:creationId xmlns:a16="http://schemas.microsoft.com/office/drawing/2014/main" id="{92179E6F-99CD-66CC-4BA8-67DCE8A5E2BA}"/>
              </a:ext>
            </a:extLst>
          </p:cNvPr>
          <p:cNvSpPr txBox="1"/>
          <p:nvPr/>
        </p:nvSpPr>
        <p:spPr>
          <a:xfrm>
            <a:off x="11334478" y="6277129"/>
            <a:ext cx="973182" cy="369332"/>
          </a:xfrm>
          <a:prstGeom prst="rect">
            <a:avLst/>
          </a:prstGeom>
          <a:noFill/>
        </p:spPr>
        <p:txBody>
          <a:bodyPr wrap="square">
            <a:spAutoFit/>
          </a:bodyPr>
          <a:lstStyle/>
          <a:p>
            <a:r>
              <a:rPr lang="en-RW" dirty="0">
                <a:solidFill>
                  <a:srgbClr val="92D050"/>
                </a:solidFill>
              </a:rPr>
              <a:t>Page: </a:t>
            </a:r>
            <a:r>
              <a:rPr lang="en-US" dirty="0">
                <a:solidFill>
                  <a:srgbClr val="92D050"/>
                </a:solidFill>
              </a:rPr>
              <a:t>5</a:t>
            </a:r>
            <a:endParaRPr lang="en-RW" dirty="0">
              <a:solidFill>
                <a:srgbClr val="92D050"/>
              </a:solidFill>
            </a:endParaRPr>
          </a:p>
        </p:txBody>
      </p:sp>
      <p:pic>
        <p:nvPicPr>
          <p:cNvPr id="4" name="Picture 3">
            <a:extLst>
              <a:ext uri="{FF2B5EF4-FFF2-40B4-BE49-F238E27FC236}">
                <a16:creationId xmlns:a16="http://schemas.microsoft.com/office/drawing/2014/main" id="{534CC17E-457D-486D-B64E-C5F5E32ACA62}"/>
              </a:ext>
            </a:extLst>
          </p:cNvPr>
          <p:cNvPicPr>
            <a:picLocks noChangeAspect="1"/>
          </p:cNvPicPr>
          <p:nvPr/>
        </p:nvPicPr>
        <p:blipFill>
          <a:blip r:embed="rId3"/>
          <a:stretch>
            <a:fillRect/>
          </a:stretch>
        </p:blipFill>
        <p:spPr>
          <a:xfrm flipV="1">
            <a:off x="99978" y="6191795"/>
            <a:ext cx="12007181" cy="540000"/>
          </a:xfrm>
          <a:prstGeom prst="rect">
            <a:avLst/>
          </a:prstGeom>
        </p:spPr>
      </p:pic>
      <p:sp>
        <p:nvSpPr>
          <p:cNvPr id="6" name="TextBox 5">
            <a:extLst>
              <a:ext uri="{FF2B5EF4-FFF2-40B4-BE49-F238E27FC236}">
                <a16:creationId xmlns:a16="http://schemas.microsoft.com/office/drawing/2014/main" id="{CD5202CE-31B0-4B44-DEDB-090CE340000F}"/>
              </a:ext>
            </a:extLst>
          </p:cNvPr>
          <p:cNvSpPr txBox="1"/>
          <p:nvPr/>
        </p:nvSpPr>
        <p:spPr>
          <a:xfrm>
            <a:off x="435465" y="634344"/>
            <a:ext cx="5288345" cy="3970318"/>
          </a:xfrm>
          <a:prstGeom prst="rect">
            <a:avLst/>
          </a:prstGeom>
          <a:noFill/>
        </p:spPr>
        <p:txBody>
          <a:bodyPr wrap="square">
            <a:spAutoFit/>
          </a:bodyPr>
          <a:lstStyle/>
          <a:p>
            <a:pPr lvl="0" algn="just">
              <a:lnSpc>
                <a:spcPct val="150000"/>
              </a:lnSpc>
            </a:pPr>
            <a:r>
              <a:rPr lang="en-US" sz="1400" dirty="0" smtClean="0">
                <a:latin typeface="Times New Roman" panose="02020603050405020304" pitchFamily="18" charset="0"/>
                <a:cs typeface="Times New Roman" panose="02020603050405020304" pitchFamily="18" charset="0"/>
              </a:rPr>
              <a:t>6. </a:t>
            </a:r>
            <a:r>
              <a:rPr lang="en-US" sz="1400" dirty="0" err="1" smtClean="0">
                <a:latin typeface="Times New Roman" panose="02020603050405020304" pitchFamily="18" charset="0"/>
                <a:cs typeface="Times New Roman" panose="02020603050405020304" pitchFamily="18" charset="0"/>
              </a:rPr>
              <a:t>Uwizeye</a:t>
            </a:r>
            <a:r>
              <a:rPr lang="en-US" sz="1400" dirty="0">
                <a:latin typeface="Times New Roman" panose="02020603050405020304" pitchFamily="18" charset="0"/>
                <a:cs typeface="Times New Roman" panose="02020603050405020304" pitchFamily="18" charset="0"/>
              </a:rPr>
              <a:t>, F., </a:t>
            </a:r>
            <a:r>
              <a:rPr lang="en-US" sz="1400" dirty="0" err="1">
                <a:latin typeface="Times New Roman" panose="02020603050405020304" pitchFamily="18" charset="0"/>
                <a:cs typeface="Times New Roman" panose="02020603050405020304" pitchFamily="18" charset="0"/>
              </a:rPr>
              <a:t>Habimana</a:t>
            </a:r>
            <a:r>
              <a:rPr lang="en-US" sz="1400" dirty="0">
                <a:latin typeface="Times New Roman" panose="02020603050405020304" pitchFamily="18" charset="0"/>
                <a:cs typeface="Times New Roman" panose="02020603050405020304" pitchFamily="18" charset="0"/>
              </a:rPr>
              <a:t>, P., &amp; </a:t>
            </a:r>
            <a:r>
              <a:rPr lang="en-US" sz="1400" dirty="0" err="1">
                <a:latin typeface="Times New Roman" panose="02020603050405020304" pitchFamily="18" charset="0"/>
                <a:cs typeface="Times New Roman" panose="02020603050405020304" pitchFamily="18" charset="0"/>
              </a:rPr>
              <a:t>Tuyisenge</a:t>
            </a:r>
            <a:r>
              <a:rPr lang="en-US" sz="1400" dirty="0">
                <a:latin typeface="Times New Roman" panose="02020603050405020304" pitchFamily="18" charset="0"/>
                <a:cs typeface="Times New Roman" panose="02020603050405020304" pitchFamily="18" charset="0"/>
              </a:rPr>
              <a:t>, E. (2021). </a:t>
            </a:r>
            <a:r>
              <a:rPr lang="en-US" sz="1400" dirty="0" err="1">
                <a:latin typeface="Times New Roman" panose="02020603050405020304" pitchFamily="18" charset="0"/>
                <a:cs typeface="Times New Roman" panose="02020603050405020304" pitchFamily="18" charset="0"/>
              </a:rPr>
              <a:t>Agroecological</a:t>
            </a:r>
            <a:r>
              <a:rPr lang="en-US" sz="1400" dirty="0">
                <a:latin typeface="Times New Roman" panose="02020603050405020304" pitchFamily="18" charset="0"/>
                <a:cs typeface="Times New Roman" panose="02020603050405020304" pitchFamily="18" charset="0"/>
              </a:rPr>
              <a:t> Practices and Water Use Efficiency in Rwanda. </a:t>
            </a:r>
            <a:r>
              <a:rPr lang="en-US" sz="1400" i="1" dirty="0">
                <a:latin typeface="Times New Roman" panose="02020603050405020304" pitchFamily="18" charset="0"/>
                <a:cs typeface="Times New Roman" panose="02020603050405020304" pitchFamily="18" charset="0"/>
              </a:rPr>
              <a:t>Sustainable Agriculture Review</a:t>
            </a:r>
            <a:r>
              <a:rPr lang="en-US" sz="1400" dirty="0">
                <a:latin typeface="Times New Roman" panose="02020603050405020304" pitchFamily="18" charset="0"/>
                <a:cs typeface="Times New Roman" panose="02020603050405020304" pitchFamily="18" charset="0"/>
              </a:rPr>
              <a:t>, 9(1), </a:t>
            </a:r>
            <a:r>
              <a:rPr lang="en-US" sz="1400" dirty="0" smtClean="0">
                <a:latin typeface="Times New Roman" panose="02020603050405020304" pitchFamily="18" charset="0"/>
                <a:cs typeface="Times New Roman" panose="02020603050405020304" pitchFamily="18" charset="0"/>
              </a:rPr>
              <a:t>64–77.</a:t>
            </a:r>
          </a:p>
          <a:p>
            <a:pPr lvl="0" algn="just">
              <a:lnSpc>
                <a:spcPct val="150000"/>
              </a:lnSpc>
            </a:pPr>
            <a:r>
              <a:rPr lang="en-US" sz="1400" dirty="0" smtClean="0">
                <a:latin typeface="Times New Roman" panose="02020603050405020304" pitchFamily="18" charset="0"/>
                <a:cs typeface="Times New Roman" panose="02020603050405020304" pitchFamily="18" charset="0"/>
              </a:rPr>
              <a:t>7. REMA</a:t>
            </a:r>
            <a:r>
              <a:rPr lang="en-US" sz="1400" dirty="0">
                <a:latin typeface="Times New Roman" panose="02020603050405020304" pitchFamily="18" charset="0"/>
                <a:cs typeface="Times New Roman" panose="02020603050405020304" pitchFamily="18" charset="0"/>
              </a:rPr>
              <a:t>. (2020). </a:t>
            </a:r>
            <a:r>
              <a:rPr lang="en-US" sz="1400" i="1" dirty="0">
                <a:latin typeface="Times New Roman" panose="02020603050405020304" pitchFamily="18" charset="0"/>
                <a:cs typeface="Times New Roman" panose="02020603050405020304" pitchFamily="18" charset="0"/>
              </a:rPr>
              <a:t>Guidelines on Rainwater Harvesting Technologies for Climate Adaptation in Rwanda</a:t>
            </a:r>
            <a:r>
              <a:rPr lang="en-US" sz="1400" dirty="0">
                <a:latin typeface="Times New Roman" panose="02020603050405020304" pitchFamily="18" charset="0"/>
                <a:cs typeface="Times New Roman" panose="02020603050405020304" pitchFamily="18" charset="0"/>
              </a:rPr>
              <a:t>. Kigali: Rwanda Environment Management Authority.</a:t>
            </a:r>
          </a:p>
          <a:p>
            <a:pPr lvl="0" algn="just">
              <a:lnSpc>
                <a:spcPct val="150000"/>
              </a:lnSpc>
            </a:pPr>
            <a:r>
              <a:rPr lang="en-US" sz="1400" dirty="0" smtClean="0">
                <a:latin typeface="Times New Roman" panose="02020603050405020304" pitchFamily="18" charset="0"/>
                <a:cs typeface="Times New Roman" panose="02020603050405020304" pitchFamily="18" charset="0"/>
              </a:rPr>
              <a:t>8. </a:t>
            </a:r>
            <a:r>
              <a:rPr lang="en-US" sz="1400" dirty="0" err="1" smtClean="0">
                <a:latin typeface="Times New Roman" panose="02020603050405020304" pitchFamily="18" charset="0"/>
                <a:cs typeface="Times New Roman" panose="02020603050405020304" pitchFamily="18" charset="0"/>
              </a:rPr>
              <a:t>Rukundo</a:t>
            </a:r>
            <a:r>
              <a:rPr lang="en-US" sz="1400" dirty="0">
                <a:latin typeface="Times New Roman" panose="02020603050405020304" pitchFamily="18" charset="0"/>
                <a:cs typeface="Times New Roman" panose="02020603050405020304" pitchFamily="18" charset="0"/>
              </a:rPr>
              <a:t>, J., &amp; </a:t>
            </a:r>
            <a:r>
              <a:rPr lang="en-US" sz="1400" dirty="0" err="1">
                <a:latin typeface="Times New Roman" panose="02020603050405020304" pitchFamily="18" charset="0"/>
                <a:cs typeface="Times New Roman" panose="02020603050405020304" pitchFamily="18" charset="0"/>
              </a:rPr>
              <a:t>Kalisa</a:t>
            </a:r>
            <a:r>
              <a:rPr lang="en-US" sz="1400" dirty="0">
                <a:latin typeface="Times New Roman" panose="02020603050405020304" pitchFamily="18" charset="0"/>
                <a:cs typeface="Times New Roman" panose="02020603050405020304" pitchFamily="18" charset="0"/>
              </a:rPr>
              <a:t>, T. (2018). Strengthening Community-Based Water Management in Rwanda. </a:t>
            </a:r>
            <a:r>
              <a:rPr lang="en-US" sz="1400" i="1" dirty="0">
                <a:latin typeface="Times New Roman" panose="02020603050405020304" pitchFamily="18" charset="0"/>
                <a:cs typeface="Times New Roman" panose="02020603050405020304" pitchFamily="18" charset="0"/>
              </a:rPr>
              <a:t>Development Policy Briefs</a:t>
            </a:r>
            <a:r>
              <a:rPr lang="en-US" sz="1400" dirty="0">
                <a:latin typeface="Times New Roman" panose="02020603050405020304" pitchFamily="18" charset="0"/>
                <a:cs typeface="Times New Roman" panose="02020603050405020304" pitchFamily="18" charset="0"/>
              </a:rPr>
              <a:t>, 5(2), 34–38.</a:t>
            </a:r>
          </a:p>
          <a:p>
            <a:pPr algn="just">
              <a:lnSpc>
                <a:spcPct val="150000"/>
              </a:lnSpc>
            </a:pPr>
            <a:endParaRPr lang="en-US" sz="1400" dirty="0">
              <a:latin typeface="Times New Roman" panose="02020603050405020304" pitchFamily="18" charset="0"/>
              <a:cs typeface="Times New Roman" panose="02020603050405020304" pitchFamily="18" charset="0"/>
            </a:endParaRPr>
          </a:p>
          <a:p>
            <a:pPr algn="just">
              <a:lnSpc>
                <a:spcPct val="150000"/>
              </a:lnSpc>
            </a:pPr>
            <a:endParaRPr lang="en-US" sz="1400" dirty="0" smtClean="0">
              <a:latin typeface="Times New Roman" panose="02020603050405020304" pitchFamily="18" charset="0"/>
              <a:cs typeface="Times New Roman" panose="02020603050405020304" pitchFamily="18" charset="0"/>
            </a:endParaRPr>
          </a:p>
          <a:p>
            <a:pPr algn="just">
              <a:lnSpc>
                <a:spcPct val="150000"/>
              </a:lnSpc>
            </a:pPr>
            <a:endParaRPr lang="en-US"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58704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557</TotalTime>
  <Words>973</Words>
  <Application>Microsoft Office PowerPoint</Application>
  <PresentationFormat>Widescreen</PresentationFormat>
  <Paragraphs>58</Paragraphs>
  <Slides>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Calibri Light</vt:lpstr>
      <vt:lpstr>MyriadPro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Patrick Zind</dc:creator>
  <cp:lastModifiedBy>Serge Libaho</cp:lastModifiedBy>
  <cp:revision>32</cp:revision>
  <dcterms:created xsi:type="dcterms:W3CDTF">2023-06-26T09:30:45Z</dcterms:created>
  <dcterms:modified xsi:type="dcterms:W3CDTF">2025-06-16T14:34:47Z</dcterms:modified>
</cp:coreProperties>
</file>