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6" r:id="rId3"/>
    <p:sldId id="289" r:id="rId4"/>
    <p:sldId id="353" r:id="rId5"/>
    <p:sldId id="354" r:id="rId6"/>
    <p:sldId id="355" r:id="rId7"/>
    <p:sldId id="356" r:id="rId8"/>
    <p:sldId id="357" r:id="rId9"/>
    <p:sldId id="358" r:id="rId10"/>
    <p:sldId id="359" r:id="rId11"/>
    <p:sldId id="363" r:id="rId12"/>
    <p:sldId id="364" r:id="rId13"/>
    <p:sldId id="365" r:id="rId14"/>
    <p:sldId id="366" r:id="rId15"/>
    <p:sldId id="367" r:id="rId16"/>
    <p:sldId id="368" r:id="rId17"/>
    <p:sldId id="369" r:id="rId18"/>
    <p:sldId id="370" r:id="rId19"/>
    <p:sldId id="371" r:id="rId20"/>
    <p:sldId id="277" r:id="rId21"/>
  </p:sldIdLst>
  <p:sldSz cx="9144000" cy="6858000" type="screen4x3"/>
  <p:notesSz cx="7102475" cy="9388475"/>
  <p:defaultTextStyle>
    <a:defPPr>
      <a:defRPr lang="en-US"/>
    </a:defPPr>
    <a:lvl1pPr marL="0" algn="l" defTabSz="914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23" algn="l" defTabSz="914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44" algn="l" defTabSz="914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066" algn="l" defTabSz="914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089" algn="l" defTabSz="914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11" algn="l" defTabSz="914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132" algn="l" defTabSz="914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155" algn="l" defTabSz="914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176" algn="l" defTabSz="9140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67" d="100"/>
          <a:sy n="67" d="100"/>
        </p:scale>
        <p:origin x="147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21AC22-283F-433D-9060-D8CED8D24CC0}" type="doc">
      <dgm:prSet loTypeId="urn:microsoft.com/office/officeart/2005/8/layout/vProcess5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FF77E34E-FF61-4CC9-AD0E-3515CCAB7046}">
      <dgm:prSet phldrT="[Text]" custT="1"/>
      <dgm:spPr/>
      <dgm:t>
        <a:bodyPr/>
        <a:lstStyle/>
        <a:p>
          <a:pPr algn="ctr"/>
          <a:r>
            <a:rPr lang="en-US" sz="2800" b="1" dirty="0"/>
            <a:t>Bird’s health</a:t>
          </a:r>
        </a:p>
      </dgm:t>
    </dgm:pt>
    <dgm:pt modelId="{8D292FB1-6B1D-4456-86D5-F54251549BFB}" type="parTrans" cxnId="{FECE7DFF-1662-425A-9921-E1D45AD9FA97}">
      <dgm:prSet/>
      <dgm:spPr/>
      <dgm:t>
        <a:bodyPr/>
        <a:lstStyle/>
        <a:p>
          <a:pPr algn="ctr"/>
          <a:endParaRPr lang="en-US" sz="2800" b="1"/>
        </a:p>
      </dgm:t>
    </dgm:pt>
    <dgm:pt modelId="{FDFBDCD5-4070-4977-AFEA-7131A88C7EFC}" type="sibTrans" cxnId="{FECE7DFF-1662-425A-9921-E1D45AD9FA97}">
      <dgm:prSet custT="1"/>
      <dgm:spPr/>
      <dgm:t>
        <a:bodyPr/>
        <a:lstStyle/>
        <a:p>
          <a:pPr algn="ctr"/>
          <a:endParaRPr lang="en-US" sz="2800" b="1" dirty="0"/>
        </a:p>
      </dgm:t>
    </dgm:pt>
    <dgm:pt modelId="{60422EBF-B8B7-44A2-AA3C-1C08DA52AC37}">
      <dgm:prSet custT="1"/>
      <dgm:spPr/>
      <dgm:t>
        <a:bodyPr/>
        <a:lstStyle/>
        <a:p>
          <a:pPr algn="ctr"/>
          <a:r>
            <a:rPr lang="en-US" sz="2800" b="1" dirty="0"/>
            <a:t>Bird’s welfare</a:t>
          </a:r>
        </a:p>
      </dgm:t>
    </dgm:pt>
    <dgm:pt modelId="{43064387-BD69-4285-B961-0CFCE0AD5195}" type="parTrans" cxnId="{2717B19B-CB39-4E25-A9C7-60520FEB560B}">
      <dgm:prSet/>
      <dgm:spPr/>
      <dgm:t>
        <a:bodyPr/>
        <a:lstStyle/>
        <a:p>
          <a:pPr algn="ctr"/>
          <a:endParaRPr lang="en-US" sz="2800" b="1"/>
        </a:p>
      </dgm:t>
    </dgm:pt>
    <dgm:pt modelId="{6FD795F5-85D8-4494-9299-9AF059B227C3}" type="sibTrans" cxnId="{2717B19B-CB39-4E25-A9C7-60520FEB560B}">
      <dgm:prSet custT="1"/>
      <dgm:spPr/>
      <dgm:t>
        <a:bodyPr/>
        <a:lstStyle/>
        <a:p>
          <a:pPr algn="ctr"/>
          <a:endParaRPr lang="en-US" sz="2800" b="1" dirty="0"/>
        </a:p>
      </dgm:t>
    </dgm:pt>
    <dgm:pt modelId="{BBC39093-9ECF-4C6B-9B62-AD6D873E78D7}">
      <dgm:prSet custT="1"/>
      <dgm:spPr/>
      <dgm:t>
        <a:bodyPr/>
        <a:lstStyle/>
        <a:p>
          <a:pPr algn="ctr"/>
          <a:r>
            <a:rPr lang="en-US" sz="2800" b="1" dirty="0"/>
            <a:t>Quality of final product for human use</a:t>
          </a:r>
        </a:p>
      </dgm:t>
    </dgm:pt>
    <dgm:pt modelId="{0A2E078E-6155-4832-B35B-7BC063BC09DC}" type="parTrans" cxnId="{7348469C-B59B-4103-B0E8-297275CA286F}">
      <dgm:prSet/>
      <dgm:spPr/>
      <dgm:t>
        <a:bodyPr/>
        <a:lstStyle/>
        <a:p>
          <a:pPr algn="ctr"/>
          <a:endParaRPr lang="en-US" sz="2800" b="1"/>
        </a:p>
      </dgm:t>
    </dgm:pt>
    <dgm:pt modelId="{F9EF89D9-37EB-40ED-AF27-6AB30B5BD7DF}" type="sibTrans" cxnId="{7348469C-B59B-4103-B0E8-297275CA286F}">
      <dgm:prSet custT="1"/>
      <dgm:spPr/>
      <dgm:t>
        <a:bodyPr/>
        <a:lstStyle/>
        <a:p>
          <a:pPr algn="ctr"/>
          <a:endParaRPr lang="en-US" sz="2800" b="1" dirty="0"/>
        </a:p>
      </dgm:t>
    </dgm:pt>
    <dgm:pt modelId="{07B737B4-C041-4A0D-B80B-0F30680B9518}">
      <dgm:prSet custT="1"/>
      <dgm:spPr/>
      <dgm:t>
        <a:bodyPr/>
        <a:lstStyle/>
        <a:p>
          <a:pPr algn="ctr"/>
          <a:r>
            <a:rPr lang="en-US" sz="2800" b="1" dirty="0"/>
            <a:t>Preserving the surrounding environment</a:t>
          </a:r>
        </a:p>
      </dgm:t>
    </dgm:pt>
    <dgm:pt modelId="{CA5C4ABB-AA0D-42B5-9F35-D5E37CC7A671}" type="parTrans" cxnId="{4D9D8B79-80D4-4A09-872B-051EE2CBC560}">
      <dgm:prSet/>
      <dgm:spPr/>
      <dgm:t>
        <a:bodyPr/>
        <a:lstStyle/>
        <a:p>
          <a:pPr algn="ctr"/>
          <a:endParaRPr lang="en-US" sz="2800" b="1"/>
        </a:p>
      </dgm:t>
    </dgm:pt>
    <dgm:pt modelId="{B87BAE32-B026-4044-9E8F-4D24484AF34D}" type="sibTrans" cxnId="{4D9D8B79-80D4-4A09-872B-051EE2CBC560}">
      <dgm:prSet/>
      <dgm:spPr/>
      <dgm:t>
        <a:bodyPr/>
        <a:lstStyle/>
        <a:p>
          <a:pPr algn="ctr"/>
          <a:endParaRPr lang="en-US" sz="2800" b="1"/>
        </a:p>
      </dgm:t>
    </dgm:pt>
    <dgm:pt modelId="{43B790F6-AFE2-46DC-91FF-9B05801CB4F0}" type="pres">
      <dgm:prSet presAssocID="{F621AC22-283F-433D-9060-D8CED8D24CC0}" presName="outerComposite" presStyleCnt="0">
        <dgm:presLayoutVars>
          <dgm:chMax val="5"/>
          <dgm:dir/>
          <dgm:resizeHandles val="exact"/>
        </dgm:presLayoutVars>
      </dgm:prSet>
      <dgm:spPr/>
    </dgm:pt>
    <dgm:pt modelId="{B01E9B91-975B-405C-9450-1FEE6DC49166}" type="pres">
      <dgm:prSet presAssocID="{F621AC22-283F-433D-9060-D8CED8D24CC0}" presName="dummyMaxCanvas" presStyleCnt="0">
        <dgm:presLayoutVars/>
      </dgm:prSet>
      <dgm:spPr/>
    </dgm:pt>
    <dgm:pt modelId="{40BBDC26-1284-4273-B81C-3AB017FD6DBC}" type="pres">
      <dgm:prSet presAssocID="{F621AC22-283F-433D-9060-D8CED8D24CC0}" presName="FourNodes_1" presStyleLbl="node1" presStyleIdx="0" presStyleCnt="4">
        <dgm:presLayoutVars>
          <dgm:bulletEnabled val="1"/>
        </dgm:presLayoutVars>
      </dgm:prSet>
      <dgm:spPr/>
    </dgm:pt>
    <dgm:pt modelId="{32783E34-DCCE-4A39-A6F3-89E21B6DBE4B}" type="pres">
      <dgm:prSet presAssocID="{F621AC22-283F-433D-9060-D8CED8D24CC0}" presName="FourNodes_2" presStyleLbl="node1" presStyleIdx="1" presStyleCnt="4">
        <dgm:presLayoutVars>
          <dgm:bulletEnabled val="1"/>
        </dgm:presLayoutVars>
      </dgm:prSet>
      <dgm:spPr/>
    </dgm:pt>
    <dgm:pt modelId="{244381B1-B266-4D28-9F16-72294B9340D4}" type="pres">
      <dgm:prSet presAssocID="{F621AC22-283F-433D-9060-D8CED8D24CC0}" presName="FourNodes_3" presStyleLbl="node1" presStyleIdx="2" presStyleCnt="4">
        <dgm:presLayoutVars>
          <dgm:bulletEnabled val="1"/>
        </dgm:presLayoutVars>
      </dgm:prSet>
      <dgm:spPr/>
    </dgm:pt>
    <dgm:pt modelId="{7628222B-617C-4BEA-8053-DD17B810F8D6}" type="pres">
      <dgm:prSet presAssocID="{F621AC22-283F-433D-9060-D8CED8D24CC0}" presName="FourNodes_4" presStyleLbl="node1" presStyleIdx="3" presStyleCnt="4">
        <dgm:presLayoutVars>
          <dgm:bulletEnabled val="1"/>
        </dgm:presLayoutVars>
      </dgm:prSet>
      <dgm:spPr/>
    </dgm:pt>
    <dgm:pt modelId="{16F6B800-8CCC-49D0-B7E5-961DF9C72255}" type="pres">
      <dgm:prSet presAssocID="{F621AC22-283F-433D-9060-D8CED8D24CC0}" presName="FourConn_1-2" presStyleLbl="fgAccFollowNode1" presStyleIdx="0" presStyleCnt="3">
        <dgm:presLayoutVars>
          <dgm:bulletEnabled val="1"/>
        </dgm:presLayoutVars>
      </dgm:prSet>
      <dgm:spPr/>
    </dgm:pt>
    <dgm:pt modelId="{A89FDC4E-128C-47DD-8D41-5778D3429138}" type="pres">
      <dgm:prSet presAssocID="{F621AC22-283F-433D-9060-D8CED8D24CC0}" presName="FourConn_2-3" presStyleLbl="fgAccFollowNode1" presStyleIdx="1" presStyleCnt="3">
        <dgm:presLayoutVars>
          <dgm:bulletEnabled val="1"/>
        </dgm:presLayoutVars>
      </dgm:prSet>
      <dgm:spPr/>
    </dgm:pt>
    <dgm:pt modelId="{443564BB-4EB7-48EA-83CA-BD249EE27CBD}" type="pres">
      <dgm:prSet presAssocID="{F621AC22-283F-433D-9060-D8CED8D24CC0}" presName="FourConn_3-4" presStyleLbl="fgAccFollowNode1" presStyleIdx="2" presStyleCnt="3">
        <dgm:presLayoutVars>
          <dgm:bulletEnabled val="1"/>
        </dgm:presLayoutVars>
      </dgm:prSet>
      <dgm:spPr/>
    </dgm:pt>
    <dgm:pt modelId="{42D3B9DA-21AC-40EE-B8AB-E6091A1B2C2E}" type="pres">
      <dgm:prSet presAssocID="{F621AC22-283F-433D-9060-D8CED8D24CC0}" presName="FourNodes_1_text" presStyleLbl="node1" presStyleIdx="3" presStyleCnt="4">
        <dgm:presLayoutVars>
          <dgm:bulletEnabled val="1"/>
        </dgm:presLayoutVars>
      </dgm:prSet>
      <dgm:spPr/>
    </dgm:pt>
    <dgm:pt modelId="{D61DA22C-FB3D-496A-8FEF-ACD0BF9D78AB}" type="pres">
      <dgm:prSet presAssocID="{F621AC22-283F-433D-9060-D8CED8D24CC0}" presName="FourNodes_2_text" presStyleLbl="node1" presStyleIdx="3" presStyleCnt="4">
        <dgm:presLayoutVars>
          <dgm:bulletEnabled val="1"/>
        </dgm:presLayoutVars>
      </dgm:prSet>
      <dgm:spPr/>
    </dgm:pt>
    <dgm:pt modelId="{56486EA7-9BC6-4960-8727-49041D55A927}" type="pres">
      <dgm:prSet presAssocID="{F621AC22-283F-433D-9060-D8CED8D24CC0}" presName="FourNodes_3_text" presStyleLbl="node1" presStyleIdx="3" presStyleCnt="4">
        <dgm:presLayoutVars>
          <dgm:bulletEnabled val="1"/>
        </dgm:presLayoutVars>
      </dgm:prSet>
      <dgm:spPr/>
    </dgm:pt>
    <dgm:pt modelId="{E23B46BA-6991-4760-B43D-9EADC590A1A6}" type="pres">
      <dgm:prSet presAssocID="{F621AC22-283F-433D-9060-D8CED8D24CC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291E804-E663-4A45-95AD-330071426F0F}" type="presOf" srcId="{FF77E34E-FF61-4CC9-AD0E-3515CCAB7046}" destId="{42D3B9DA-21AC-40EE-B8AB-E6091A1B2C2E}" srcOrd="1" destOrd="0" presId="urn:microsoft.com/office/officeart/2005/8/layout/vProcess5"/>
    <dgm:cxn modelId="{0B470810-6C83-45F9-A528-6D1A06793EB0}" type="presOf" srcId="{60422EBF-B8B7-44A2-AA3C-1C08DA52AC37}" destId="{32783E34-DCCE-4A39-A6F3-89E21B6DBE4B}" srcOrd="0" destOrd="0" presId="urn:microsoft.com/office/officeart/2005/8/layout/vProcess5"/>
    <dgm:cxn modelId="{BE229D1F-846B-43B4-8B93-68DB13F5FC24}" type="presOf" srcId="{F621AC22-283F-433D-9060-D8CED8D24CC0}" destId="{43B790F6-AFE2-46DC-91FF-9B05801CB4F0}" srcOrd="0" destOrd="0" presId="urn:microsoft.com/office/officeart/2005/8/layout/vProcess5"/>
    <dgm:cxn modelId="{77738D24-D802-4EAD-B5EE-24F486FD0AEE}" type="presOf" srcId="{F9EF89D9-37EB-40ED-AF27-6AB30B5BD7DF}" destId="{443564BB-4EB7-48EA-83CA-BD249EE27CBD}" srcOrd="0" destOrd="0" presId="urn:microsoft.com/office/officeart/2005/8/layout/vProcess5"/>
    <dgm:cxn modelId="{D659A930-0DB5-4456-A011-0956CA8C97FE}" type="presOf" srcId="{FDFBDCD5-4070-4977-AFEA-7131A88C7EFC}" destId="{16F6B800-8CCC-49D0-B7E5-961DF9C72255}" srcOrd="0" destOrd="0" presId="urn:microsoft.com/office/officeart/2005/8/layout/vProcess5"/>
    <dgm:cxn modelId="{BE73E233-F0CF-4E39-B0F0-C931AA8365F3}" type="presOf" srcId="{FF77E34E-FF61-4CC9-AD0E-3515CCAB7046}" destId="{40BBDC26-1284-4273-B81C-3AB017FD6DBC}" srcOrd="0" destOrd="0" presId="urn:microsoft.com/office/officeart/2005/8/layout/vProcess5"/>
    <dgm:cxn modelId="{CC255C42-75B5-4C90-94B4-1EE801FB1885}" type="presOf" srcId="{07B737B4-C041-4A0D-B80B-0F30680B9518}" destId="{7628222B-617C-4BEA-8053-DD17B810F8D6}" srcOrd="0" destOrd="0" presId="urn:microsoft.com/office/officeart/2005/8/layout/vProcess5"/>
    <dgm:cxn modelId="{F09ABF47-162F-480E-92DB-66BAD33DA7FF}" type="presOf" srcId="{BBC39093-9ECF-4C6B-9B62-AD6D873E78D7}" destId="{56486EA7-9BC6-4960-8727-49041D55A927}" srcOrd="1" destOrd="0" presId="urn:microsoft.com/office/officeart/2005/8/layout/vProcess5"/>
    <dgm:cxn modelId="{4D9D8B79-80D4-4A09-872B-051EE2CBC560}" srcId="{F621AC22-283F-433D-9060-D8CED8D24CC0}" destId="{07B737B4-C041-4A0D-B80B-0F30680B9518}" srcOrd="3" destOrd="0" parTransId="{CA5C4ABB-AA0D-42B5-9F35-D5E37CC7A671}" sibTransId="{B87BAE32-B026-4044-9E8F-4D24484AF34D}"/>
    <dgm:cxn modelId="{0C092688-8957-42E1-AAB8-3FF37430D010}" type="presOf" srcId="{07B737B4-C041-4A0D-B80B-0F30680B9518}" destId="{E23B46BA-6991-4760-B43D-9EADC590A1A6}" srcOrd="1" destOrd="0" presId="urn:microsoft.com/office/officeart/2005/8/layout/vProcess5"/>
    <dgm:cxn modelId="{2717B19B-CB39-4E25-A9C7-60520FEB560B}" srcId="{F621AC22-283F-433D-9060-D8CED8D24CC0}" destId="{60422EBF-B8B7-44A2-AA3C-1C08DA52AC37}" srcOrd="1" destOrd="0" parTransId="{43064387-BD69-4285-B961-0CFCE0AD5195}" sibTransId="{6FD795F5-85D8-4494-9299-9AF059B227C3}"/>
    <dgm:cxn modelId="{7348469C-B59B-4103-B0E8-297275CA286F}" srcId="{F621AC22-283F-433D-9060-D8CED8D24CC0}" destId="{BBC39093-9ECF-4C6B-9B62-AD6D873E78D7}" srcOrd="2" destOrd="0" parTransId="{0A2E078E-6155-4832-B35B-7BC063BC09DC}" sibTransId="{F9EF89D9-37EB-40ED-AF27-6AB30B5BD7DF}"/>
    <dgm:cxn modelId="{906B14CA-2E31-4DDC-8248-CC4B0E012700}" type="presOf" srcId="{BBC39093-9ECF-4C6B-9B62-AD6D873E78D7}" destId="{244381B1-B266-4D28-9F16-72294B9340D4}" srcOrd="0" destOrd="0" presId="urn:microsoft.com/office/officeart/2005/8/layout/vProcess5"/>
    <dgm:cxn modelId="{3C77D2E4-3FAC-424A-8D0C-AC81DC2F6DDC}" type="presOf" srcId="{6FD795F5-85D8-4494-9299-9AF059B227C3}" destId="{A89FDC4E-128C-47DD-8D41-5778D3429138}" srcOrd="0" destOrd="0" presId="urn:microsoft.com/office/officeart/2005/8/layout/vProcess5"/>
    <dgm:cxn modelId="{D0D332F2-7AFF-4B19-9DB8-C5A2AC98D441}" type="presOf" srcId="{60422EBF-B8B7-44A2-AA3C-1C08DA52AC37}" destId="{D61DA22C-FB3D-496A-8FEF-ACD0BF9D78AB}" srcOrd="1" destOrd="0" presId="urn:microsoft.com/office/officeart/2005/8/layout/vProcess5"/>
    <dgm:cxn modelId="{FECE7DFF-1662-425A-9921-E1D45AD9FA97}" srcId="{F621AC22-283F-433D-9060-D8CED8D24CC0}" destId="{FF77E34E-FF61-4CC9-AD0E-3515CCAB7046}" srcOrd="0" destOrd="0" parTransId="{8D292FB1-6B1D-4456-86D5-F54251549BFB}" sibTransId="{FDFBDCD5-4070-4977-AFEA-7131A88C7EFC}"/>
    <dgm:cxn modelId="{36465C8F-8E67-4338-AED0-A89FB94A0D59}" type="presParOf" srcId="{43B790F6-AFE2-46DC-91FF-9B05801CB4F0}" destId="{B01E9B91-975B-405C-9450-1FEE6DC49166}" srcOrd="0" destOrd="0" presId="urn:microsoft.com/office/officeart/2005/8/layout/vProcess5"/>
    <dgm:cxn modelId="{2543D931-2BAE-47BD-8EA2-BA7670CA7783}" type="presParOf" srcId="{43B790F6-AFE2-46DC-91FF-9B05801CB4F0}" destId="{40BBDC26-1284-4273-B81C-3AB017FD6DBC}" srcOrd="1" destOrd="0" presId="urn:microsoft.com/office/officeart/2005/8/layout/vProcess5"/>
    <dgm:cxn modelId="{4DBA8B46-B0F0-4116-9E76-AA35E3070F25}" type="presParOf" srcId="{43B790F6-AFE2-46DC-91FF-9B05801CB4F0}" destId="{32783E34-DCCE-4A39-A6F3-89E21B6DBE4B}" srcOrd="2" destOrd="0" presId="urn:microsoft.com/office/officeart/2005/8/layout/vProcess5"/>
    <dgm:cxn modelId="{B6EC6982-E288-4E92-8BBE-4D2B3C3D0903}" type="presParOf" srcId="{43B790F6-AFE2-46DC-91FF-9B05801CB4F0}" destId="{244381B1-B266-4D28-9F16-72294B9340D4}" srcOrd="3" destOrd="0" presId="urn:microsoft.com/office/officeart/2005/8/layout/vProcess5"/>
    <dgm:cxn modelId="{98451FC3-4738-4C73-95E3-465C6A53288D}" type="presParOf" srcId="{43B790F6-AFE2-46DC-91FF-9B05801CB4F0}" destId="{7628222B-617C-4BEA-8053-DD17B810F8D6}" srcOrd="4" destOrd="0" presId="urn:microsoft.com/office/officeart/2005/8/layout/vProcess5"/>
    <dgm:cxn modelId="{36522CEF-22A3-4FC8-87B3-B5D1CFDA99B3}" type="presParOf" srcId="{43B790F6-AFE2-46DC-91FF-9B05801CB4F0}" destId="{16F6B800-8CCC-49D0-B7E5-961DF9C72255}" srcOrd="5" destOrd="0" presId="urn:microsoft.com/office/officeart/2005/8/layout/vProcess5"/>
    <dgm:cxn modelId="{6027325D-6B31-488F-8F84-AFF3253515CD}" type="presParOf" srcId="{43B790F6-AFE2-46DC-91FF-9B05801CB4F0}" destId="{A89FDC4E-128C-47DD-8D41-5778D3429138}" srcOrd="6" destOrd="0" presId="urn:microsoft.com/office/officeart/2005/8/layout/vProcess5"/>
    <dgm:cxn modelId="{83F36C77-9134-4130-BCFE-7486F25F7FEE}" type="presParOf" srcId="{43B790F6-AFE2-46DC-91FF-9B05801CB4F0}" destId="{443564BB-4EB7-48EA-83CA-BD249EE27CBD}" srcOrd="7" destOrd="0" presId="urn:microsoft.com/office/officeart/2005/8/layout/vProcess5"/>
    <dgm:cxn modelId="{EA984B28-A092-4F7F-AC1C-7E7A0B927724}" type="presParOf" srcId="{43B790F6-AFE2-46DC-91FF-9B05801CB4F0}" destId="{42D3B9DA-21AC-40EE-B8AB-E6091A1B2C2E}" srcOrd="8" destOrd="0" presId="urn:microsoft.com/office/officeart/2005/8/layout/vProcess5"/>
    <dgm:cxn modelId="{3C04745C-966A-443C-80B1-7997618ED577}" type="presParOf" srcId="{43B790F6-AFE2-46DC-91FF-9B05801CB4F0}" destId="{D61DA22C-FB3D-496A-8FEF-ACD0BF9D78AB}" srcOrd="9" destOrd="0" presId="urn:microsoft.com/office/officeart/2005/8/layout/vProcess5"/>
    <dgm:cxn modelId="{A963D8F7-4471-446C-9F47-C633FBE68264}" type="presParOf" srcId="{43B790F6-AFE2-46DC-91FF-9B05801CB4F0}" destId="{56486EA7-9BC6-4960-8727-49041D55A927}" srcOrd="10" destOrd="0" presId="urn:microsoft.com/office/officeart/2005/8/layout/vProcess5"/>
    <dgm:cxn modelId="{D4D465F0-A223-4668-9FF1-D5D693CBBEDA}" type="presParOf" srcId="{43B790F6-AFE2-46DC-91FF-9B05801CB4F0}" destId="{E23B46BA-6991-4760-B43D-9EADC590A1A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209E99-085B-48DE-AFD0-5F3C17427CB9}" type="doc">
      <dgm:prSet loTypeId="urn:microsoft.com/office/officeart/2005/8/layout/arrow1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E96F245-057F-42BA-B35A-033AE34F74FC}">
      <dgm:prSet phldrT="[Text]" custT="1"/>
      <dgm:spPr/>
      <dgm:t>
        <a:bodyPr vert="vert"/>
        <a:lstStyle/>
        <a:p>
          <a:r>
            <a:rPr lang="en-US" sz="2800" b="1" dirty="0"/>
            <a:t>Reducing the production cost</a:t>
          </a:r>
          <a:endParaRPr lang="en-US" sz="2800" dirty="0"/>
        </a:p>
      </dgm:t>
    </dgm:pt>
    <dgm:pt modelId="{EE5D9E06-50FB-4D97-9EFF-825F2349EC2B}" type="parTrans" cxnId="{B21E6233-C3C2-4B6E-83F4-C2DF75E90466}">
      <dgm:prSet/>
      <dgm:spPr/>
      <dgm:t>
        <a:bodyPr/>
        <a:lstStyle/>
        <a:p>
          <a:endParaRPr lang="en-US"/>
        </a:p>
      </dgm:t>
    </dgm:pt>
    <dgm:pt modelId="{478549AA-5F4D-42F8-B0C5-A242F3ADA18A}" type="sibTrans" cxnId="{B21E6233-C3C2-4B6E-83F4-C2DF75E90466}">
      <dgm:prSet/>
      <dgm:spPr/>
      <dgm:t>
        <a:bodyPr/>
        <a:lstStyle/>
        <a:p>
          <a:endParaRPr lang="en-US"/>
        </a:p>
      </dgm:t>
    </dgm:pt>
    <dgm:pt modelId="{4FB6F53A-1A49-4033-A9DF-9BF050E52547}">
      <dgm:prSet custT="1"/>
      <dgm:spPr/>
      <dgm:t>
        <a:bodyPr vert="vert"/>
        <a:lstStyle/>
        <a:p>
          <a:r>
            <a:rPr lang="en-US" sz="2800" b="1" dirty="0"/>
            <a:t>Maximizing the production capacity </a:t>
          </a:r>
          <a:r>
            <a:rPr lang="en-US" sz="2800" b="1" dirty="0">
              <a:solidFill>
                <a:srgbClr val="0000CC"/>
              </a:solidFill>
            </a:rPr>
            <a:t>(weights and feed conversion)</a:t>
          </a:r>
        </a:p>
      </dgm:t>
    </dgm:pt>
    <dgm:pt modelId="{9FDEF405-EC2F-4025-BACD-DD3DC0D3DCE4}" type="parTrans" cxnId="{CE85C314-A07E-42E0-B1F3-C77907931E24}">
      <dgm:prSet/>
      <dgm:spPr/>
      <dgm:t>
        <a:bodyPr/>
        <a:lstStyle/>
        <a:p>
          <a:endParaRPr lang="en-US"/>
        </a:p>
      </dgm:t>
    </dgm:pt>
    <dgm:pt modelId="{9FED4B38-C169-4C75-9AC5-1F35A41E1797}" type="sibTrans" cxnId="{CE85C314-A07E-42E0-B1F3-C77907931E24}">
      <dgm:prSet/>
      <dgm:spPr/>
      <dgm:t>
        <a:bodyPr/>
        <a:lstStyle/>
        <a:p>
          <a:endParaRPr lang="en-US"/>
        </a:p>
      </dgm:t>
    </dgm:pt>
    <dgm:pt modelId="{6C9EDB48-63EA-48DA-AAD3-A89F4634FA05}" type="pres">
      <dgm:prSet presAssocID="{C5209E99-085B-48DE-AFD0-5F3C17427CB9}" presName="cycle" presStyleCnt="0">
        <dgm:presLayoutVars>
          <dgm:dir/>
          <dgm:resizeHandles val="exact"/>
        </dgm:presLayoutVars>
      </dgm:prSet>
      <dgm:spPr/>
    </dgm:pt>
    <dgm:pt modelId="{E3518421-C76D-426B-8EE5-FC9703787F82}" type="pres">
      <dgm:prSet presAssocID="{1E96F245-057F-42BA-B35A-033AE34F74FC}" presName="arrow" presStyleLbl="node1" presStyleIdx="0" presStyleCnt="2" custAng="16200000" custScaleX="143290" custRadScaleRad="140564" custRadScaleInc="-4165">
        <dgm:presLayoutVars>
          <dgm:bulletEnabled val="1"/>
        </dgm:presLayoutVars>
      </dgm:prSet>
      <dgm:spPr/>
    </dgm:pt>
    <dgm:pt modelId="{4F2F7373-6A26-4E7F-8A59-E113ED17D6B3}" type="pres">
      <dgm:prSet presAssocID="{4FB6F53A-1A49-4033-A9DF-9BF050E52547}" presName="arrow" presStyleLbl="node1" presStyleIdx="1" presStyleCnt="2" custAng="16200000" custScaleX="126977" custRadScaleRad="96625" custRadScaleInc="-14039">
        <dgm:presLayoutVars>
          <dgm:bulletEnabled val="1"/>
        </dgm:presLayoutVars>
      </dgm:prSet>
      <dgm:spPr/>
    </dgm:pt>
  </dgm:ptLst>
  <dgm:cxnLst>
    <dgm:cxn modelId="{DE965211-51AD-4DF3-8DC7-FF4AEAB340C8}" type="presOf" srcId="{1E96F245-057F-42BA-B35A-033AE34F74FC}" destId="{E3518421-C76D-426B-8EE5-FC9703787F82}" srcOrd="0" destOrd="0" presId="urn:microsoft.com/office/officeart/2005/8/layout/arrow1"/>
    <dgm:cxn modelId="{CE85C314-A07E-42E0-B1F3-C77907931E24}" srcId="{C5209E99-085B-48DE-AFD0-5F3C17427CB9}" destId="{4FB6F53A-1A49-4033-A9DF-9BF050E52547}" srcOrd="1" destOrd="0" parTransId="{9FDEF405-EC2F-4025-BACD-DD3DC0D3DCE4}" sibTransId="{9FED4B38-C169-4C75-9AC5-1F35A41E1797}"/>
    <dgm:cxn modelId="{B21E6233-C3C2-4B6E-83F4-C2DF75E90466}" srcId="{C5209E99-085B-48DE-AFD0-5F3C17427CB9}" destId="{1E96F245-057F-42BA-B35A-033AE34F74FC}" srcOrd="0" destOrd="0" parTransId="{EE5D9E06-50FB-4D97-9EFF-825F2349EC2B}" sibTransId="{478549AA-5F4D-42F8-B0C5-A242F3ADA18A}"/>
    <dgm:cxn modelId="{EC31178B-27A1-4110-93C2-C412B2A924E8}" type="presOf" srcId="{C5209E99-085B-48DE-AFD0-5F3C17427CB9}" destId="{6C9EDB48-63EA-48DA-AAD3-A89F4634FA05}" srcOrd="0" destOrd="0" presId="urn:microsoft.com/office/officeart/2005/8/layout/arrow1"/>
    <dgm:cxn modelId="{5E0C06EE-FA1F-4864-A93A-DCE717C3C04E}" type="presOf" srcId="{4FB6F53A-1A49-4033-A9DF-9BF050E52547}" destId="{4F2F7373-6A26-4E7F-8A59-E113ED17D6B3}" srcOrd="0" destOrd="0" presId="urn:microsoft.com/office/officeart/2005/8/layout/arrow1"/>
    <dgm:cxn modelId="{28F40E85-3219-42B6-8725-024A43E80CE4}" type="presParOf" srcId="{6C9EDB48-63EA-48DA-AAD3-A89F4634FA05}" destId="{E3518421-C76D-426B-8EE5-FC9703787F82}" srcOrd="0" destOrd="0" presId="urn:microsoft.com/office/officeart/2005/8/layout/arrow1"/>
    <dgm:cxn modelId="{1599788B-509C-4CFC-8D1A-FF32982CAAC8}" type="presParOf" srcId="{6C9EDB48-63EA-48DA-AAD3-A89F4634FA05}" destId="{4F2F7373-6A26-4E7F-8A59-E113ED17D6B3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BBDC26-1284-4273-B81C-3AB017FD6DBC}">
      <dsp:nvSpPr>
        <dsp:cNvPr id="0" name=""/>
        <dsp:cNvSpPr/>
      </dsp:nvSpPr>
      <dsp:spPr>
        <a:xfrm>
          <a:off x="0" y="0"/>
          <a:ext cx="6278880" cy="10896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Bird’s health</a:t>
          </a:r>
        </a:p>
      </dsp:txBody>
      <dsp:txXfrm>
        <a:off x="31915" y="31915"/>
        <a:ext cx="5010975" cy="1025830"/>
      </dsp:txXfrm>
    </dsp:sp>
    <dsp:sp modelId="{32783E34-DCCE-4A39-A6F3-89E21B6DBE4B}">
      <dsp:nvSpPr>
        <dsp:cNvPr id="0" name=""/>
        <dsp:cNvSpPr/>
      </dsp:nvSpPr>
      <dsp:spPr>
        <a:xfrm>
          <a:off x="525856" y="1287780"/>
          <a:ext cx="6278880" cy="10896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Bird’s welfare</a:t>
          </a:r>
        </a:p>
      </dsp:txBody>
      <dsp:txXfrm>
        <a:off x="557771" y="1319695"/>
        <a:ext cx="4980914" cy="1025830"/>
      </dsp:txXfrm>
    </dsp:sp>
    <dsp:sp modelId="{244381B1-B266-4D28-9F16-72294B9340D4}">
      <dsp:nvSpPr>
        <dsp:cNvPr id="0" name=""/>
        <dsp:cNvSpPr/>
      </dsp:nvSpPr>
      <dsp:spPr>
        <a:xfrm>
          <a:off x="1043863" y="2575560"/>
          <a:ext cx="6278880" cy="10896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Quality of final product for human use</a:t>
          </a:r>
        </a:p>
      </dsp:txBody>
      <dsp:txXfrm>
        <a:off x="1075778" y="2607475"/>
        <a:ext cx="4988763" cy="1025830"/>
      </dsp:txXfrm>
    </dsp:sp>
    <dsp:sp modelId="{7628222B-617C-4BEA-8053-DD17B810F8D6}">
      <dsp:nvSpPr>
        <dsp:cNvPr id="0" name=""/>
        <dsp:cNvSpPr/>
      </dsp:nvSpPr>
      <dsp:spPr>
        <a:xfrm>
          <a:off x="1569719" y="3863340"/>
          <a:ext cx="6278880" cy="10896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Preserving the surrounding environment</a:t>
          </a:r>
        </a:p>
      </dsp:txBody>
      <dsp:txXfrm>
        <a:off x="1601634" y="3895255"/>
        <a:ext cx="4980914" cy="1025830"/>
      </dsp:txXfrm>
    </dsp:sp>
    <dsp:sp modelId="{16F6B800-8CCC-49D0-B7E5-961DF9C72255}">
      <dsp:nvSpPr>
        <dsp:cNvPr id="0" name=""/>
        <dsp:cNvSpPr/>
      </dsp:nvSpPr>
      <dsp:spPr>
        <a:xfrm>
          <a:off x="5570601" y="834580"/>
          <a:ext cx="708279" cy="70827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1" kern="1200" dirty="0"/>
        </a:p>
      </dsp:txBody>
      <dsp:txXfrm>
        <a:off x="5729964" y="834580"/>
        <a:ext cx="389553" cy="532980"/>
      </dsp:txXfrm>
    </dsp:sp>
    <dsp:sp modelId="{A89FDC4E-128C-47DD-8D41-5778D3429138}">
      <dsp:nvSpPr>
        <dsp:cNvPr id="0" name=""/>
        <dsp:cNvSpPr/>
      </dsp:nvSpPr>
      <dsp:spPr>
        <a:xfrm>
          <a:off x="6096457" y="2122360"/>
          <a:ext cx="708279" cy="70827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1" kern="1200" dirty="0"/>
        </a:p>
      </dsp:txBody>
      <dsp:txXfrm>
        <a:off x="6255820" y="2122360"/>
        <a:ext cx="389553" cy="532980"/>
      </dsp:txXfrm>
    </dsp:sp>
    <dsp:sp modelId="{443564BB-4EB7-48EA-83CA-BD249EE27CBD}">
      <dsp:nvSpPr>
        <dsp:cNvPr id="0" name=""/>
        <dsp:cNvSpPr/>
      </dsp:nvSpPr>
      <dsp:spPr>
        <a:xfrm>
          <a:off x="6614464" y="3410140"/>
          <a:ext cx="708279" cy="70827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1" kern="1200" dirty="0"/>
        </a:p>
      </dsp:txBody>
      <dsp:txXfrm>
        <a:off x="6773827" y="3410140"/>
        <a:ext cx="389553" cy="5329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18421-C76D-426B-8EE5-FC9703787F82}">
      <dsp:nvSpPr>
        <dsp:cNvPr id="0" name=""/>
        <dsp:cNvSpPr/>
      </dsp:nvSpPr>
      <dsp:spPr>
        <a:xfrm rot="10800000">
          <a:off x="-636949" y="1714494"/>
          <a:ext cx="5198110" cy="3627685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Reducing the production cost</a:t>
          </a:r>
          <a:endParaRPr lang="en-US" sz="2800" kern="1200" dirty="0"/>
        </a:p>
      </dsp:txBody>
      <dsp:txXfrm rot="5400000">
        <a:off x="465686" y="1911386"/>
        <a:ext cx="2992840" cy="2599055"/>
      </dsp:txXfrm>
    </dsp:sp>
    <dsp:sp modelId="{4F2F7373-6A26-4E7F-8A59-E113ED17D6B3}">
      <dsp:nvSpPr>
        <dsp:cNvPr id="0" name=""/>
        <dsp:cNvSpPr/>
      </dsp:nvSpPr>
      <dsp:spPr>
        <a:xfrm>
          <a:off x="3398717" y="525212"/>
          <a:ext cx="4606326" cy="3627685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Maximizing the production capacity </a:t>
          </a:r>
          <a:r>
            <a:rPr lang="en-US" sz="2800" b="1" kern="1200" dirty="0">
              <a:solidFill>
                <a:srgbClr val="0000CC"/>
              </a:solidFill>
            </a:rPr>
            <a:t>(weights and feed conversion)</a:t>
          </a:r>
        </a:p>
      </dsp:txBody>
      <dsp:txXfrm rot="-5400000">
        <a:off x="4205461" y="1504895"/>
        <a:ext cx="2992840" cy="2303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0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1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23" indent="0">
              <a:buNone/>
              <a:defRPr sz="2000" b="1"/>
            </a:lvl2pPr>
            <a:lvl3pPr marL="914044" indent="0">
              <a:buNone/>
              <a:defRPr sz="1800" b="1"/>
            </a:lvl3pPr>
            <a:lvl4pPr marL="1371066" indent="0">
              <a:buNone/>
              <a:defRPr sz="1600" b="1"/>
            </a:lvl4pPr>
            <a:lvl5pPr marL="1828089" indent="0">
              <a:buNone/>
              <a:defRPr sz="1600" b="1"/>
            </a:lvl5pPr>
            <a:lvl6pPr marL="2285111" indent="0">
              <a:buNone/>
              <a:defRPr sz="1600" b="1"/>
            </a:lvl6pPr>
            <a:lvl7pPr marL="2742132" indent="0">
              <a:buNone/>
              <a:defRPr sz="1600" b="1"/>
            </a:lvl7pPr>
            <a:lvl8pPr marL="3199155" indent="0">
              <a:buNone/>
              <a:defRPr sz="1600" b="1"/>
            </a:lvl8pPr>
            <a:lvl9pPr marL="365617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23" indent="0">
              <a:buNone/>
              <a:defRPr sz="2000" b="1"/>
            </a:lvl2pPr>
            <a:lvl3pPr marL="914044" indent="0">
              <a:buNone/>
              <a:defRPr sz="1800" b="1"/>
            </a:lvl3pPr>
            <a:lvl4pPr marL="1371066" indent="0">
              <a:buNone/>
              <a:defRPr sz="1600" b="1"/>
            </a:lvl4pPr>
            <a:lvl5pPr marL="1828089" indent="0">
              <a:buNone/>
              <a:defRPr sz="1600" b="1"/>
            </a:lvl5pPr>
            <a:lvl6pPr marL="2285111" indent="0">
              <a:buNone/>
              <a:defRPr sz="1600" b="1"/>
            </a:lvl6pPr>
            <a:lvl7pPr marL="2742132" indent="0">
              <a:buNone/>
              <a:defRPr sz="1600" b="1"/>
            </a:lvl7pPr>
            <a:lvl8pPr marL="3199155" indent="0">
              <a:buNone/>
              <a:defRPr sz="1600" b="1"/>
            </a:lvl8pPr>
            <a:lvl9pPr marL="365617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4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23" indent="0">
              <a:buNone/>
              <a:defRPr sz="1200"/>
            </a:lvl2pPr>
            <a:lvl3pPr marL="914044" indent="0">
              <a:buNone/>
              <a:defRPr sz="1000"/>
            </a:lvl3pPr>
            <a:lvl4pPr marL="1371066" indent="0">
              <a:buNone/>
              <a:defRPr sz="900"/>
            </a:lvl4pPr>
            <a:lvl5pPr marL="1828089" indent="0">
              <a:buNone/>
              <a:defRPr sz="900"/>
            </a:lvl5pPr>
            <a:lvl6pPr marL="2285111" indent="0">
              <a:buNone/>
              <a:defRPr sz="900"/>
            </a:lvl6pPr>
            <a:lvl7pPr marL="2742132" indent="0">
              <a:buNone/>
              <a:defRPr sz="900"/>
            </a:lvl7pPr>
            <a:lvl8pPr marL="3199155" indent="0">
              <a:buNone/>
              <a:defRPr sz="900"/>
            </a:lvl8pPr>
            <a:lvl9pPr marL="365617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23" indent="0">
              <a:buNone/>
              <a:defRPr sz="2800"/>
            </a:lvl2pPr>
            <a:lvl3pPr marL="914044" indent="0">
              <a:buNone/>
              <a:defRPr sz="2400"/>
            </a:lvl3pPr>
            <a:lvl4pPr marL="1371066" indent="0">
              <a:buNone/>
              <a:defRPr sz="2000"/>
            </a:lvl4pPr>
            <a:lvl5pPr marL="1828089" indent="0">
              <a:buNone/>
              <a:defRPr sz="2000"/>
            </a:lvl5pPr>
            <a:lvl6pPr marL="2285111" indent="0">
              <a:buNone/>
              <a:defRPr sz="2000"/>
            </a:lvl6pPr>
            <a:lvl7pPr marL="2742132" indent="0">
              <a:buNone/>
              <a:defRPr sz="2000"/>
            </a:lvl7pPr>
            <a:lvl8pPr marL="3199155" indent="0">
              <a:buNone/>
              <a:defRPr sz="2000"/>
            </a:lvl8pPr>
            <a:lvl9pPr marL="365617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23" indent="0">
              <a:buNone/>
              <a:defRPr sz="1200"/>
            </a:lvl2pPr>
            <a:lvl3pPr marL="914044" indent="0">
              <a:buNone/>
              <a:defRPr sz="1000"/>
            </a:lvl3pPr>
            <a:lvl4pPr marL="1371066" indent="0">
              <a:buNone/>
              <a:defRPr sz="900"/>
            </a:lvl4pPr>
            <a:lvl5pPr marL="1828089" indent="0">
              <a:buNone/>
              <a:defRPr sz="900"/>
            </a:lvl5pPr>
            <a:lvl6pPr marL="2285111" indent="0">
              <a:buNone/>
              <a:defRPr sz="900"/>
            </a:lvl6pPr>
            <a:lvl7pPr marL="2742132" indent="0">
              <a:buNone/>
              <a:defRPr sz="900"/>
            </a:lvl7pPr>
            <a:lvl8pPr marL="3199155" indent="0">
              <a:buNone/>
              <a:defRPr sz="900"/>
            </a:lvl8pPr>
            <a:lvl9pPr marL="365617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04" tIns="45701" rIns="91404" bIns="4570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04" tIns="45701" rIns="91404" bIns="4570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6356350"/>
            <a:ext cx="2133600" cy="365125"/>
          </a:xfrm>
          <a:prstGeom prst="rect">
            <a:avLst/>
          </a:prstGeom>
        </p:spPr>
        <p:txBody>
          <a:bodyPr vert="horz" lIns="91404" tIns="45701" rIns="91404" bIns="4570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3" y="6356350"/>
            <a:ext cx="2895600" cy="365125"/>
          </a:xfrm>
          <a:prstGeom prst="rect">
            <a:avLst/>
          </a:prstGeom>
        </p:spPr>
        <p:txBody>
          <a:bodyPr vert="horz" lIns="91404" tIns="45701" rIns="91404" bIns="4570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04" tIns="45701" rIns="91404" bIns="4570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04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67" indent="-342767" algn="l" defTabSz="91404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62" indent="-285639" algn="l" defTabSz="91404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55" indent="-228511" algn="l" defTabSz="91404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76" indent="-228511" algn="l" defTabSz="91404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00" indent="-228511" algn="l" defTabSz="91404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23" indent="-228511" algn="l" defTabSz="9140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644" indent="-228511" algn="l" defTabSz="9140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666" indent="-228511" algn="l" defTabSz="9140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688" indent="-228511" algn="l" defTabSz="9140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23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44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66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89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11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32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55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176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green-studies.com/wp-content/uploads/2012/07/%D9%84%D8%AD%D9%85-%D8%AF%D8%AC%D8%A7%D8%AC-%D8%B9%D8%B6%D9%88%D9%8A.jpg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2057400"/>
          </a:xfrm>
        </p:spPr>
        <p:txBody>
          <a:bodyPr/>
          <a:lstStyle/>
          <a:p>
            <a:r>
              <a:rPr lang="en-US" b="1" dirty="0"/>
              <a:t>(5150)</a:t>
            </a:r>
          </a:p>
          <a:p>
            <a:r>
              <a:rPr lang="en-US" b="1" dirty="0"/>
              <a:t>2</a:t>
            </a:r>
            <a:r>
              <a:rPr lang="en-US" b="1" baseline="30000" dirty="0"/>
              <a:t>nd</a:t>
            </a:r>
            <a:r>
              <a:rPr lang="en-US" b="1" dirty="0"/>
              <a:t> semester</a:t>
            </a:r>
          </a:p>
          <a:p>
            <a:r>
              <a:rPr lang="en-US" b="1" dirty="0"/>
              <a:t>2021/2022 </a:t>
            </a:r>
          </a:p>
          <a:p>
            <a:endParaRPr lang="ar-EG" b="1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3" y="228600"/>
            <a:ext cx="19812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28600" y="685802"/>
            <a:ext cx="6858000" cy="472654"/>
          </a:xfrm>
          <a:prstGeom prst="rect">
            <a:avLst/>
          </a:prstGeom>
        </p:spPr>
        <p:txBody>
          <a:bodyPr wrap="square" lIns="91404" tIns="45701" rIns="91404" bIns="45701">
            <a:spAutoFit/>
          </a:bodyPr>
          <a:lstStyle/>
          <a:p>
            <a:pPr rtl="1"/>
            <a:r>
              <a:rPr lang="en-US" sz="2400" b="1" dirty="0">
                <a:cs typeface="+mj-cs"/>
              </a:rPr>
              <a:t>Heliopolis University for Sustainable Development</a:t>
            </a:r>
            <a:endParaRPr lang="en-US" sz="2400" dirty="0"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3215" y="2286002"/>
            <a:ext cx="8477504" cy="923291"/>
          </a:xfrm>
          <a:prstGeom prst="rect">
            <a:avLst/>
          </a:prstGeom>
          <a:noFill/>
        </p:spPr>
        <p:txBody>
          <a:bodyPr wrap="none" lIns="91404" tIns="45701" rIns="91404" bIns="4570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Organic livestock Husbandry </a:t>
            </a:r>
            <a:endParaRPr lang="ar-EG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70"/>
            <a:r>
              <a:rPr sz="3500" spc="-4" dirty="0"/>
              <a:t>Feeding </a:t>
            </a:r>
            <a:r>
              <a:rPr sz="3500" dirty="0"/>
              <a:t>in </a:t>
            </a:r>
            <a:r>
              <a:rPr sz="3500" spc="-4" dirty="0"/>
              <a:t>organic livestock</a:t>
            </a:r>
            <a:r>
              <a:rPr sz="3500" spc="4" dirty="0"/>
              <a:t> </a:t>
            </a:r>
            <a:r>
              <a:rPr sz="3500" dirty="0"/>
              <a:t>production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91798" y="1630936"/>
            <a:ext cx="7754910" cy="3942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699" marR="4452" indent="-300568">
              <a:buFont typeface="Arial"/>
              <a:buChar char="•"/>
              <a:tabLst>
                <a:tab pos="311699" algn="l"/>
              </a:tabLst>
            </a:pPr>
            <a:r>
              <a:rPr sz="2500" spc="-4" dirty="0">
                <a:latin typeface="Calibri"/>
                <a:cs typeface="+mj-cs"/>
              </a:rPr>
              <a:t>All </a:t>
            </a:r>
            <a:r>
              <a:rPr lang="en-US" sz="2500" spc="-4" dirty="0">
                <a:latin typeface="Calibri"/>
                <a:cs typeface="+mj-cs"/>
              </a:rPr>
              <a:t>newly born </a:t>
            </a:r>
            <a:r>
              <a:rPr sz="2500" spc="-4" dirty="0">
                <a:latin typeface="Calibri"/>
                <a:cs typeface="+mj-cs"/>
              </a:rPr>
              <a:t>young </a:t>
            </a:r>
            <a:r>
              <a:rPr sz="2500" spc="-9" dirty="0">
                <a:latin typeface="Calibri"/>
                <a:cs typeface="+mj-cs"/>
              </a:rPr>
              <a:t>animals</a:t>
            </a:r>
            <a:r>
              <a:rPr sz="2500" spc="-4" dirty="0">
                <a:latin typeface="Calibri"/>
                <a:cs typeface="+mj-cs"/>
              </a:rPr>
              <a:t> </a:t>
            </a:r>
            <a:r>
              <a:rPr sz="2500" u="heavy" spc="-4" dirty="0">
                <a:latin typeface="Calibri"/>
                <a:cs typeface="+mj-cs"/>
              </a:rPr>
              <a:t>must </a:t>
            </a:r>
            <a:r>
              <a:rPr sz="2500" u="heavy" spc="-9" dirty="0">
                <a:latin typeface="Calibri"/>
                <a:cs typeface="+mj-cs"/>
              </a:rPr>
              <a:t>be </a:t>
            </a:r>
            <a:r>
              <a:rPr lang="en-US" sz="2500" u="heavy" dirty="0">
                <a:latin typeface="Calibri"/>
                <a:cs typeface="+mj-cs"/>
              </a:rPr>
              <a:t>allowed access to  </a:t>
            </a:r>
            <a:r>
              <a:rPr sz="2500" u="heavy" spc="-9" dirty="0">
                <a:latin typeface="Calibri"/>
                <a:cs typeface="+mj-cs"/>
              </a:rPr>
              <a:t>natural </a:t>
            </a:r>
            <a:r>
              <a:rPr sz="2500" u="heavy" spc="-4" dirty="0">
                <a:latin typeface="Calibri"/>
                <a:cs typeface="+mj-cs"/>
              </a:rPr>
              <a:t>milk</a:t>
            </a:r>
            <a:r>
              <a:rPr sz="2500" spc="-4" dirty="0">
                <a:latin typeface="Calibri"/>
                <a:cs typeface="+mj-cs"/>
              </a:rPr>
              <a:t>,  </a:t>
            </a:r>
            <a:r>
              <a:rPr sz="2500" spc="-9" dirty="0">
                <a:latin typeface="Calibri"/>
                <a:cs typeface="+mj-cs"/>
              </a:rPr>
              <a:t>preferably </a:t>
            </a:r>
            <a:r>
              <a:rPr lang="en-US" sz="2500" spc="-9" dirty="0">
                <a:latin typeface="Calibri"/>
                <a:cs typeface="+mj-cs"/>
              </a:rPr>
              <a:t>their </a:t>
            </a:r>
            <a:r>
              <a:rPr sz="2500" spc="-4" dirty="0">
                <a:latin typeface="Calibri"/>
                <a:cs typeface="+mj-cs"/>
              </a:rPr>
              <a:t>maternal </a:t>
            </a:r>
            <a:r>
              <a:rPr sz="2500" spc="-9" dirty="0">
                <a:latin typeface="Calibri"/>
                <a:cs typeface="+mj-cs"/>
              </a:rPr>
              <a:t>milk, </a:t>
            </a:r>
            <a:r>
              <a:rPr sz="2500" spc="-4" dirty="0">
                <a:latin typeface="Calibri"/>
                <a:cs typeface="+mj-cs"/>
              </a:rPr>
              <a:t>for a minimum period,  depending on the species</a:t>
            </a:r>
            <a:r>
              <a:rPr sz="2500" spc="13" dirty="0">
                <a:latin typeface="Calibri"/>
                <a:cs typeface="+mj-cs"/>
              </a:rPr>
              <a:t> </a:t>
            </a:r>
            <a:r>
              <a:rPr sz="2500" spc="-4" dirty="0">
                <a:latin typeface="Calibri"/>
                <a:cs typeface="+mj-cs"/>
              </a:rPr>
              <a:t>concerned:</a:t>
            </a:r>
            <a:endParaRPr sz="2500" dirty="0">
              <a:latin typeface="Calibri"/>
              <a:cs typeface="+mj-cs"/>
            </a:endParaRPr>
          </a:p>
          <a:p>
            <a:pPr marL="662919" lvl="1" indent="-251029">
              <a:spcBef>
                <a:spcPts val="192"/>
              </a:spcBef>
              <a:buFont typeface="Arial"/>
              <a:buChar char="–"/>
              <a:tabLst>
                <a:tab pos="663475" algn="l"/>
              </a:tabLst>
            </a:pPr>
            <a:r>
              <a:rPr sz="2100" dirty="0">
                <a:latin typeface="Calibri"/>
                <a:cs typeface="+mj-cs"/>
              </a:rPr>
              <a:t>3 </a:t>
            </a:r>
            <a:r>
              <a:rPr sz="2100" spc="-4" dirty="0">
                <a:latin typeface="Calibri"/>
                <a:cs typeface="+mj-cs"/>
              </a:rPr>
              <a:t>months for</a:t>
            </a:r>
            <a:r>
              <a:rPr sz="2100" spc="-83" dirty="0">
                <a:latin typeface="Calibri"/>
                <a:cs typeface="+mj-cs"/>
              </a:rPr>
              <a:t> </a:t>
            </a:r>
            <a:r>
              <a:rPr sz="2100" spc="-4" dirty="0">
                <a:latin typeface="Calibri"/>
                <a:cs typeface="+mj-cs"/>
              </a:rPr>
              <a:t>cattle</a:t>
            </a:r>
            <a:endParaRPr sz="2100" dirty="0">
              <a:latin typeface="Calibri"/>
              <a:cs typeface="+mj-cs"/>
            </a:endParaRPr>
          </a:p>
          <a:p>
            <a:pPr marL="662919" lvl="1" indent="-251029">
              <a:spcBef>
                <a:spcPts val="123"/>
              </a:spcBef>
              <a:buFont typeface="Arial"/>
              <a:buChar char="–"/>
              <a:tabLst>
                <a:tab pos="663475" algn="l"/>
              </a:tabLst>
            </a:pPr>
            <a:r>
              <a:rPr sz="2100" spc="-4" dirty="0">
                <a:latin typeface="Calibri"/>
                <a:cs typeface="+mj-cs"/>
              </a:rPr>
              <a:t>45 </a:t>
            </a:r>
            <a:r>
              <a:rPr sz="2100" dirty="0">
                <a:latin typeface="Calibri"/>
                <a:cs typeface="+mj-cs"/>
              </a:rPr>
              <a:t>days </a:t>
            </a:r>
            <a:r>
              <a:rPr sz="2100" spc="-4" dirty="0">
                <a:latin typeface="Calibri"/>
                <a:cs typeface="+mj-cs"/>
              </a:rPr>
              <a:t>for </a:t>
            </a:r>
            <a:r>
              <a:rPr sz="2100" dirty="0">
                <a:latin typeface="Calibri"/>
                <a:cs typeface="+mj-cs"/>
              </a:rPr>
              <a:t>sheep </a:t>
            </a:r>
            <a:r>
              <a:rPr sz="2100" spc="-4" dirty="0">
                <a:latin typeface="Calibri"/>
                <a:cs typeface="+mj-cs"/>
              </a:rPr>
              <a:t>and</a:t>
            </a:r>
            <a:r>
              <a:rPr sz="2100" spc="-79" dirty="0">
                <a:latin typeface="Calibri"/>
                <a:cs typeface="+mj-cs"/>
              </a:rPr>
              <a:t> </a:t>
            </a:r>
            <a:r>
              <a:rPr sz="2100" spc="-4" dirty="0">
                <a:latin typeface="Calibri"/>
                <a:cs typeface="+mj-cs"/>
              </a:rPr>
              <a:t>goats</a:t>
            </a:r>
            <a:endParaRPr sz="2100" dirty="0">
              <a:latin typeface="Calibri"/>
              <a:cs typeface="+mj-cs"/>
            </a:endParaRPr>
          </a:p>
          <a:p>
            <a:pPr marL="662919" lvl="1" indent="-251029">
              <a:spcBef>
                <a:spcPts val="136"/>
              </a:spcBef>
              <a:buFont typeface="Arial"/>
              <a:buChar char="–"/>
              <a:tabLst>
                <a:tab pos="663475" algn="l"/>
              </a:tabLst>
            </a:pPr>
            <a:r>
              <a:rPr sz="2100" spc="-4" dirty="0">
                <a:latin typeface="Calibri"/>
                <a:cs typeface="+mj-cs"/>
              </a:rPr>
              <a:t>40 </a:t>
            </a:r>
            <a:r>
              <a:rPr sz="2100" dirty="0">
                <a:latin typeface="Calibri"/>
                <a:cs typeface="+mj-cs"/>
              </a:rPr>
              <a:t>days </a:t>
            </a:r>
            <a:r>
              <a:rPr sz="2100" spc="-4" dirty="0">
                <a:latin typeface="Calibri"/>
                <a:cs typeface="+mj-cs"/>
              </a:rPr>
              <a:t>fo</a:t>
            </a:r>
            <a:r>
              <a:rPr lang="en-US" sz="2100" spc="-4" dirty="0">
                <a:latin typeface="Calibri"/>
                <a:cs typeface="+mj-cs"/>
              </a:rPr>
              <a:t>r pigs</a:t>
            </a:r>
            <a:endParaRPr sz="2100" dirty="0">
              <a:latin typeface="Calibri"/>
              <a:cs typeface="+mj-cs"/>
            </a:endParaRPr>
          </a:p>
          <a:p>
            <a:pPr marL="311699" marR="145273" indent="-300568">
              <a:spcBef>
                <a:spcPts val="522"/>
              </a:spcBef>
              <a:buFont typeface="Arial"/>
              <a:buChar char="•"/>
              <a:tabLst>
                <a:tab pos="311699" algn="l"/>
              </a:tabLst>
            </a:pPr>
            <a:r>
              <a:rPr sz="2500" u="sng" spc="-4" dirty="0">
                <a:latin typeface="Calibri"/>
                <a:cs typeface="+mj-cs"/>
              </a:rPr>
              <a:t>Roughage, fresh or dried fodder, or </a:t>
            </a:r>
            <a:r>
              <a:rPr sz="2500" u="sng" spc="-9" dirty="0">
                <a:latin typeface="Calibri"/>
                <a:cs typeface="+mj-cs"/>
              </a:rPr>
              <a:t>silage </a:t>
            </a:r>
            <a:r>
              <a:rPr sz="2500" u="sng" spc="-4" dirty="0">
                <a:latin typeface="Calibri"/>
                <a:cs typeface="+mj-cs"/>
              </a:rPr>
              <a:t>must </a:t>
            </a:r>
            <a:r>
              <a:rPr sz="2500" u="sng" spc="-9" dirty="0">
                <a:latin typeface="Calibri"/>
                <a:cs typeface="+mj-cs"/>
              </a:rPr>
              <a:t>be </a:t>
            </a:r>
            <a:r>
              <a:rPr sz="2500" u="sng" dirty="0">
                <a:latin typeface="Calibri"/>
                <a:cs typeface="+mj-cs"/>
              </a:rPr>
              <a:t>added  </a:t>
            </a:r>
            <a:r>
              <a:rPr sz="2500" u="sng" spc="-4" dirty="0">
                <a:latin typeface="Calibri"/>
                <a:cs typeface="+mj-cs"/>
              </a:rPr>
              <a:t>to </a:t>
            </a:r>
            <a:r>
              <a:rPr sz="2500" u="sng" spc="-9" dirty="0">
                <a:latin typeface="Calibri"/>
                <a:cs typeface="+mj-cs"/>
              </a:rPr>
              <a:t>the </a:t>
            </a:r>
            <a:r>
              <a:rPr sz="2500" u="sng" spc="-4" dirty="0">
                <a:latin typeface="Calibri"/>
                <a:cs typeface="+mj-cs"/>
              </a:rPr>
              <a:t>daily ration</a:t>
            </a:r>
            <a:r>
              <a:rPr lang="en-US" sz="2500" spc="-4" dirty="0">
                <a:latin typeface="Calibri"/>
                <a:cs typeface="+mj-cs"/>
              </a:rPr>
              <a:t>. </a:t>
            </a:r>
          </a:p>
          <a:p>
            <a:pPr marL="311699" marR="145273" indent="-300568">
              <a:spcBef>
                <a:spcPts val="522"/>
              </a:spcBef>
              <a:buFont typeface="Arial"/>
              <a:buChar char="•"/>
              <a:tabLst>
                <a:tab pos="311699" algn="l"/>
              </a:tabLst>
            </a:pPr>
            <a:r>
              <a:rPr sz="2500" spc="-4" dirty="0">
                <a:latin typeface="Calibri"/>
                <a:cs typeface="+mj-cs"/>
              </a:rPr>
              <a:t>Forages </a:t>
            </a:r>
            <a:r>
              <a:rPr lang="en-US" sz="2500" spc="-4" dirty="0">
                <a:latin typeface="Calibri"/>
                <a:cs typeface="+mj-cs"/>
              </a:rPr>
              <a:t>offered to</a:t>
            </a:r>
            <a:r>
              <a:rPr sz="2500" spc="-4" dirty="0">
                <a:latin typeface="Calibri"/>
                <a:cs typeface="+mj-cs"/>
              </a:rPr>
              <a:t> young</a:t>
            </a:r>
            <a:r>
              <a:rPr lang="en-US" sz="2500" spc="-4" dirty="0">
                <a:latin typeface="Calibri"/>
                <a:cs typeface="+mj-cs"/>
              </a:rPr>
              <a:t> animals must be fresh</a:t>
            </a:r>
            <a:r>
              <a:rPr sz="2500" spc="-4" dirty="0">
                <a:latin typeface="Calibri"/>
                <a:cs typeface="+mj-cs"/>
              </a:rPr>
              <a:t> </a:t>
            </a:r>
            <a:r>
              <a:rPr sz="2500" dirty="0">
                <a:latin typeface="Calibri"/>
                <a:cs typeface="+mj-cs"/>
              </a:rPr>
              <a:t>and </a:t>
            </a:r>
            <a:r>
              <a:rPr sz="2500" spc="-4" dirty="0">
                <a:latin typeface="Calibri"/>
                <a:cs typeface="+mj-cs"/>
              </a:rPr>
              <a:t>leafy, with few stems </a:t>
            </a:r>
            <a:r>
              <a:rPr sz="2500" spc="4" dirty="0">
                <a:latin typeface="Calibri"/>
                <a:cs typeface="+mj-cs"/>
              </a:rPr>
              <a:t>and</a:t>
            </a:r>
            <a:r>
              <a:rPr sz="2500" spc="44" dirty="0">
                <a:latin typeface="Calibri"/>
                <a:cs typeface="+mj-cs"/>
              </a:rPr>
              <a:t> </a:t>
            </a:r>
            <a:r>
              <a:rPr sz="2500" spc="-4" dirty="0">
                <a:latin typeface="Calibri"/>
                <a:cs typeface="+mj-cs"/>
              </a:rPr>
              <a:t>straws.</a:t>
            </a:r>
            <a:endParaRPr sz="2500" dirty="0">
              <a:latin typeface="Calibri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770" y="662748"/>
            <a:ext cx="7623620" cy="5463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090" y="939373"/>
            <a:ext cx="7232665" cy="525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ewhope360.com/site-files/newhope360.com/files/uploads/2013/10/Stonyfield%20pesticides%20and%20dairy%20v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3408" y="939373"/>
            <a:ext cx="6972029" cy="49792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09802"/>
            <a:ext cx="9144000" cy="923291"/>
          </a:xfrm>
          <a:prstGeom prst="rect">
            <a:avLst/>
          </a:prstGeom>
          <a:noFill/>
        </p:spPr>
        <p:txBody>
          <a:bodyPr wrap="square" lIns="91404" tIns="45701" rIns="91404" bIns="4570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Organic poultry products</a:t>
            </a:r>
            <a:endParaRPr lang="ar-EG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99" y="381000"/>
            <a:ext cx="8539163" cy="6248400"/>
          </a:xfrm>
        </p:spPr>
        <p:txBody>
          <a:bodyPr>
            <a:noAutofit/>
          </a:bodyPr>
          <a:lstStyle/>
          <a:p>
            <a:pPr algn="justLow">
              <a:lnSpc>
                <a:spcPct val="150000"/>
              </a:lnSpc>
            </a:pPr>
            <a:r>
              <a:rPr lang="en-US" b="1" dirty="0">
                <a:solidFill>
                  <a:srgbClr val="C00000"/>
                </a:solidFill>
              </a:rPr>
              <a:t>Organic poultry production system refers to:</a:t>
            </a:r>
          </a:p>
          <a:p>
            <a:pPr algn="justLow">
              <a:lnSpc>
                <a:spcPct val="150000"/>
              </a:lnSpc>
            </a:pPr>
            <a:endParaRPr lang="en-US" sz="2800" b="1" dirty="0">
              <a:solidFill>
                <a:schemeClr val="tx1"/>
              </a:solidFill>
            </a:endParaRPr>
          </a:p>
          <a:p>
            <a:pPr algn="justLow">
              <a:lnSpc>
                <a:spcPct val="150000"/>
              </a:lnSpc>
            </a:pPr>
            <a:r>
              <a:rPr lang="en-US" sz="2800" b="1" dirty="0">
                <a:solidFill>
                  <a:schemeClr val="tx1"/>
                </a:solidFill>
              </a:rPr>
              <a:t>Poultry food products produced </a:t>
            </a:r>
            <a:r>
              <a:rPr lang="en-US" sz="2800" b="1" dirty="0">
                <a:solidFill>
                  <a:srgbClr val="0000CC"/>
                </a:solidFill>
              </a:rPr>
              <a:t>under the free-range breeding systems in the pasture </a:t>
            </a:r>
            <a:r>
              <a:rPr lang="en-US" sz="2800" b="1" dirty="0">
                <a:solidFill>
                  <a:srgbClr val="FF0000"/>
                </a:solidFill>
              </a:rPr>
              <a:t>away from cages</a:t>
            </a:r>
            <a:r>
              <a:rPr lang="en-US" sz="2800" b="1" dirty="0">
                <a:solidFill>
                  <a:srgbClr val="0000CC"/>
                </a:solidFill>
              </a:rPr>
              <a:t> and fed organic diets without any chemical supplements</a:t>
            </a:r>
            <a:r>
              <a:rPr lang="en-US" sz="2800" b="1" dirty="0">
                <a:solidFill>
                  <a:srgbClr val="000099"/>
                </a:solidFill>
              </a:rPr>
              <a:t>. </a:t>
            </a:r>
          </a:p>
          <a:p>
            <a:pPr algn="justLow">
              <a:lnSpc>
                <a:spcPct val="150000"/>
              </a:lnSpc>
            </a:pPr>
            <a:endParaRPr lang="en-US" sz="2800" b="1" dirty="0">
              <a:solidFill>
                <a:srgbClr val="000099"/>
              </a:solidFill>
            </a:endParaRPr>
          </a:p>
          <a:p>
            <a:pPr algn="justLow">
              <a:lnSpc>
                <a:spcPct val="150000"/>
              </a:lnSpc>
            </a:pP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http://green-studies.com/wp-content/uploads/2012/07/%D9%84%D8%AD%D9%85-%D8%AF%D8%AC%D8%A7%D8%AC-%D8%B9%D8%B6%D9%88%D9%8A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5105400"/>
            <a:ext cx="152876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agritech.tnau.ac.in/org_farm/principles%20of%20organic%20farm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5372100"/>
            <a:ext cx="1981200" cy="14859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Organic Poultry Nutrition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763000" cy="5867400"/>
          </a:xfrm>
        </p:spPr>
        <p:txBody>
          <a:bodyPr>
            <a:normAutofit fontScale="70000" lnSpcReduction="20000"/>
          </a:bodyPr>
          <a:lstStyle/>
          <a:p>
            <a:pPr marL="119063" indent="1588" algn="just">
              <a:buNone/>
            </a:pPr>
            <a:r>
              <a:rPr lang="en-US" b="1" dirty="0"/>
              <a:t>It means breeding and feeding of poultry without the use of any chemical additives, supplements, hormone or antibiotics to the ration, and in some countries, without using genetically modified crops.</a:t>
            </a:r>
          </a:p>
          <a:p>
            <a:pPr marL="119063" indent="1588" algn="just">
              <a:buNone/>
            </a:pPr>
            <a:endParaRPr lang="en-US" b="1" dirty="0"/>
          </a:p>
          <a:p>
            <a:pPr marL="119063" indent="1588" algn="just">
              <a:buNone/>
            </a:pPr>
            <a:r>
              <a:rPr lang="en-US" b="1" dirty="0"/>
              <a:t>Producers of Organic Poultry Products Should be:</a:t>
            </a:r>
          </a:p>
          <a:p>
            <a:pPr marL="119063" indent="1588" algn="just">
              <a:buNone/>
            </a:pPr>
            <a:r>
              <a:rPr lang="en-US" b="1" dirty="0"/>
              <a:t> </a:t>
            </a:r>
          </a:p>
          <a:p>
            <a:pPr marL="508000" indent="-447675" algn="just">
              <a:buFont typeface="Wingdings" pitchFamily="2" charset="2"/>
              <a:buChar char="ü"/>
            </a:pPr>
            <a:r>
              <a:rPr lang="en-US" b="1" dirty="0">
                <a:solidFill>
                  <a:srgbClr val="0000CC"/>
                </a:solidFill>
              </a:rPr>
              <a:t>Not to harm or damage the environment, and all other forms of life,  </a:t>
            </a:r>
            <a:r>
              <a:rPr lang="en-US" b="1" dirty="0"/>
              <a:t>and</a:t>
            </a:r>
          </a:p>
          <a:p>
            <a:pPr marL="119063" indent="1588" algn="just">
              <a:buNone/>
            </a:pPr>
            <a:endParaRPr lang="en-US" b="1" dirty="0"/>
          </a:p>
          <a:p>
            <a:pPr marL="119063" indent="1588" algn="just">
              <a:buFont typeface="Wingdings" pitchFamily="2" charset="2"/>
              <a:buChar char="ü"/>
            </a:pPr>
            <a:r>
              <a:rPr lang="en-US" b="1" dirty="0">
                <a:solidFill>
                  <a:srgbClr val="C00000"/>
                </a:solidFill>
              </a:rPr>
              <a:t>   Working on the optimal management of natural resources, </a:t>
            </a:r>
            <a:r>
              <a:rPr lang="en-US" b="1" dirty="0"/>
              <a:t>and </a:t>
            </a:r>
          </a:p>
          <a:p>
            <a:pPr marL="119063" indent="1588" algn="just">
              <a:buFont typeface="Wingdings" pitchFamily="2" charset="2"/>
              <a:buChar char="ü"/>
            </a:pPr>
            <a:endParaRPr lang="en-US" b="1" dirty="0"/>
          </a:p>
          <a:p>
            <a:pPr marL="119063" indent="1588" algn="just">
              <a:buFont typeface="Wingdings" pitchFamily="2" charset="2"/>
              <a:buChar char="ü"/>
            </a:pPr>
            <a:r>
              <a:rPr lang="en-US" b="1" dirty="0">
                <a:solidFill>
                  <a:srgbClr val="0000CC"/>
                </a:solidFill>
              </a:rPr>
              <a:t>   Using renewable resources and preserving the bio- diversity, </a:t>
            </a:r>
            <a:r>
              <a:rPr lang="en-US" b="1" dirty="0"/>
              <a:t>and </a:t>
            </a:r>
          </a:p>
          <a:p>
            <a:pPr marL="119063" indent="1588" algn="just">
              <a:buFont typeface="Wingdings" pitchFamily="2" charset="2"/>
              <a:buChar char="ü"/>
            </a:pPr>
            <a:endParaRPr lang="en-US" b="1" dirty="0"/>
          </a:p>
          <a:p>
            <a:pPr marL="463550" indent="-298450" algn="just">
              <a:buFont typeface="Wingdings" pitchFamily="2" charset="2"/>
              <a:buChar char="ü"/>
            </a:pPr>
            <a:r>
              <a:rPr lang="en-US" b="1" dirty="0">
                <a:solidFill>
                  <a:srgbClr val="C00000"/>
                </a:solidFill>
              </a:rPr>
              <a:t> Maintaining the Feed safety and preserving the environment for the future generations 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7200"/>
            <a:ext cx="8001000" cy="68580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0000CC"/>
                </a:solidFill>
              </a:rPr>
              <a:t>Organic Poultry System Cares for:</a:t>
            </a:r>
          </a:p>
          <a:p>
            <a:pPr algn="justLow"/>
            <a:endParaRPr lang="en-US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1160035"/>
              </p:ext>
            </p:extLst>
          </p:nvPr>
        </p:nvGraphicFramePr>
        <p:xfrm>
          <a:off x="457200" y="1447800"/>
          <a:ext cx="7848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57200"/>
            <a:ext cx="7848600" cy="16002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00CC"/>
                </a:solidFill>
              </a:rPr>
              <a:t>while </a:t>
            </a:r>
          </a:p>
          <a:p>
            <a:r>
              <a:rPr lang="en-US" sz="3600" b="1" dirty="0">
                <a:solidFill>
                  <a:srgbClr val="0000CC"/>
                </a:solidFill>
              </a:rPr>
              <a:t>Conventional Production Systems</a:t>
            </a:r>
          </a:p>
          <a:p>
            <a:r>
              <a:rPr lang="en-US" sz="3600" b="1" dirty="0">
                <a:solidFill>
                  <a:srgbClr val="0000CC"/>
                </a:solidFill>
              </a:rPr>
              <a:t>only interested in </a:t>
            </a:r>
            <a:endParaRPr lang="en-US" sz="2800" b="1" dirty="0">
              <a:solidFill>
                <a:srgbClr val="0000CC"/>
              </a:solidFill>
            </a:endParaRPr>
          </a:p>
          <a:p>
            <a:pPr algn="justLow"/>
            <a:endParaRPr lang="en-US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990600" y="1447800"/>
          <a:ext cx="76200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57200"/>
            <a:ext cx="8153400" cy="9906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The organic feed production must be based on the following six rules: </a:t>
            </a:r>
          </a:p>
          <a:p>
            <a:pPr marL="514350" indent="-514350">
              <a:buAutoNum type="arabicPeriod"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1976735"/>
            <a:ext cx="3887603" cy="461665"/>
          </a:xfrm>
          <a:prstGeom prst="rect">
            <a:avLst/>
          </a:prstGeom>
          <a:ln w="57150"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514350" indent="-514350" algn="ctr">
              <a:buAutoNum type="arabicPeriod"/>
            </a:pPr>
            <a:r>
              <a:rPr lang="en-US" sz="2400" b="1" dirty="0"/>
              <a:t>Fertile agricultural land . </a:t>
            </a:r>
          </a:p>
        </p:txBody>
      </p:sp>
      <p:sp>
        <p:nvSpPr>
          <p:cNvPr id="9" name="Rectangle 8"/>
          <p:cNvSpPr/>
          <p:nvPr/>
        </p:nvSpPr>
        <p:spPr>
          <a:xfrm>
            <a:off x="60423" y="2662535"/>
            <a:ext cx="9007377" cy="461665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en-US" sz="2400" b="1" dirty="0"/>
              <a:t>2. Using minimum amount of non-renewable resources  (chemicals).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6220" y="3424535"/>
            <a:ext cx="7482818" cy="446276"/>
          </a:xfrm>
          <a:prstGeom prst="rect">
            <a:avLst/>
          </a:prstGeom>
          <a:ln w="57150"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514350" indent="-514350" algn="ctr"/>
            <a:r>
              <a:rPr lang="en-US" sz="2300" b="1" dirty="0"/>
              <a:t>3. Minimize the pollution of the surrounding environment 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90509" y="4186535"/>
            <a:ext cx="5019452" cy="461665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514350" indent="-514350" algn="ctr"/>
            <a:r>
              <a:rPr lang="en-US" sz="2400" b="1" dirty="0"/>
              <a:t>4. Working with nature not against it.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504073" y="4948535"/>
            <a:ext cx="3686329" cy="461665"/>
          </a:xfrm>
          <a:prstGeom prst="rect">
            <a:avLst/>
          </a:prstGeom>
          <a:ln w="57150">
            <a:solidFill>
              <a:srgbClr val="0000CC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514350" indent="-514350" algn="ctr"/>
            <a:r>
              <a:rPr lang="en-US" sz="2400" b="1" dirty="0"/>
              <a:t>5. Respect animal welfare 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68787" y="5710535"/>
            <a:ext cx="6050952" cy="461665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514350" indent="-514350" algn="ctr"/>
            <a:r>
              <a:rPr lang="en-US" sz="2400" b="1" dirty="0"/>
              <a:t>6. No artificial feed additives, unless indicated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2057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By</a:t>
            </a:r>
            <a:br>
              <a:rPr lang="en-US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Dr. Hassan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Awny</a:t>
            </a:r>
            <a:r>
              <a:rPr lang="en-US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Fouad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Rahmy</a:t>
            </a:r>
            <a:endParaRPr lang="es-ES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590804"/>
            <a:ext cx="8686800" cy="25146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lecturer </a:t>
            </a:r>
          </a:p>
          <a:p>
            <a:pPr algn="ctr" rtl="0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Fac. of Agric. Cairo Univ., Animal prod. Dep. “Nutrition branch”</a:t>
            </a:r>
          </a:p>
          <a:p>
            <a:pPr algn="ctr" rtl="0"/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0"/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ar-EG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Description: logo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0"/>
            <a:ext cx="2137569" cy="1782762"/>
          </a:xfrm>
          <a:prstGeom prst="rect">
            <a:avLst/>
          </a:prstGeom>
          <a:noFill/>
        </p:spPr>
      </p:pic>
      <p:pic>
        <p:nvPicPr>
          <p:cNvPr id="5" name="Picture 2" descr="Image result for cairo university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62062"/>
            <a:ext cx="1903413" cy="1782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397" y="2696959"/>
            <a:ext cx="9538179" cy="2877994"/>
          </a:xfrm>
          <a:prstGeom prst="rect">
            <a:avLst/>
          </a:prstGeom>
          <a:noFill/>
        </p:spPr>
        <p:txBody>
          <a:bodyPr wrap="none" lIns="91404" tIns="45701" rIns="91404" bIns="4570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 for your attention </a:t>
            </a:r>
          </a:p>
          <a:p>
            <a:pPr algn="ctr">
              <a:lnSpc>
                <a:spcPct val="150000"/>
              </a:lnSpc>
              <a:buNone/>
            </a:pPr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Any questions?</a:t>
            </a:r>
            <a:endParaRPr lang="ar-EG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2" name="Picture 2" descr="C:\Users\TOSHIBA\Desktop\462daff0f0eb3add37ef6b74034b37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0"/>
            <a:ext cx="3162300" cy="3009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09802"/>
            <a:ext cx="9144000" cy="923291"/>
          </a:xfrm>
          <a:prstGeom prst="rect">
            <a:avLst/>
          </a:prstGeom>
          <a:noFill/>
        </p:spPr>
        <p:txBody>
          <a:bodyPr wrap="square" lIns="91404" tIns="45701" rIns="91404" bIns="4570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Organic livestock products</a:t>
            </a:r>
            <a:endParaRPr lang="ar-EG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:\organic feeding\org-far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66977" y="1984173"/>
            <a:ext cx="8340371" cy="42319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699" indent="-300568" algn="just">
              <a:buFont typeface="Arial"/>
              <a:buChar char="•"/>
              <a:tabLst>
                <a:tab pos="311699" algn="l"/>
              </a:tabLst>
            </a:pPr>
            <a:r>
              <a:rPr sz="2500" u="sng" spc="-9" dirty="0">
                <a:solidFill>
                  <a:srgbClr val="FF0000"/>
                </a:solidFill>
                <a:latin typeface="Calibri"/>
                <a:cs typeface="+mj-cs"/>
              </a:rPr>
              <a:t>Organic</a:t>
            </a:r>
            <a:r>
              <a:rPr sz="2500" u="sng" spc="298" dirty="0">
                <a:solidFill>
                  <a:srgbClr val="FF0000"/>
                </a:solidFill>
                <a:latin typeface="Calibri"/>
                <a:cs typeface="+mj-cs"/>
              </a:rPr>
              <a:t>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+mj-cs"/>
              </a:rPr>
              <a:t>farming</a:t>
            </a:r>
            <a:r>
              <a:rPr sz="2500" u="sng" spc="298" dirty="0">
                <a:solidFill>
                  <a:srgbClr val="FF0000"/>
                </a:solidFill>
                <a:latin typeface="Calibri"/>
                <a:cs typeface="+mj-cs"/>
              </a:rPr>
              <a:t> </a:t>
            </a:r>
            <a:r>
              <a:rPr sz="2500" spc="-9" dirty="0">
                <a:latin typeface="Calibri"/>
                <a:cs typeface="+mj-cs"/>
              </a:rPr>
              <a:t>is</a:t>
            </a:r>
            <a:r>
              <a:rPr sz="2500" spc="302" dirty="0">
                <a:latin typeface="Calibri"/>
                <a:cs typeface="+mj-cs"/>
              </a:rPr>
              <a:t>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+mj-cs"/>
              </a:rPr>
              <a:t>based</a:t>
            </a:r>
            <a:r>
              <a:rPr sz="2500" u="sng" spc="289" dirty="0">
                <a:solidFill>
                  <a:srgbClr val="FF0000"/>
                </a:solidFill>
                <a:latin typeface="Calibri"/>
                <a:cs typeface="+mj-cs"/>
              </a:rPr>
              <a:t> </a:t>
            </a:r>
            <a:r>
              <a:rPr sz="2500" u="sng" dirty="0">
                <a:solidFill>
                  <a:srgbClr val="FF0000"/>
                </a:solidFill>
                <a:latin typeface="Calibri"/>
                <a:cs typeface="+mj-cs"/>
              </a:rPr>
              <a:t>on</a:t>
            </a:r>
            <a:r>
              <a:rPr sz="2500" u="sng" spc="289" dirty="0">
                <a:solidFill>
                  <a:srgbClr val="FF0000"/>
                </a:solidFill>
                <a:latin typeface="Calibri"/>
                <a:cs typeface="+mj-cs"/>
              </a:rPr>
              <a:t>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+mj-cs"/>
              </a:rPr>
              <a:t>a</a:t>
            </a:r>
            <a:r>
              <a:rPr sz="2500" u="sng" spc="307" dirty="0">
                <a:solidFill>
                  <a:srgbClr val="FF0000"/>
                </a:solidFill>
                <a:latin typeface="Calibri"/>
                <a:cs typeface="+mj-cs"/>
              </a:rPr>
              <a:t>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+mj-cs"/>
              </a:rPr>
              <a:t>set</a:t>
            </a:r>
            <a:r>
              <a:rPr sz="2500" u="sng" spc="302" dirty="0">
                <a:solidFill>
                  <a:srgbClr val="FF0000"/>
                </a:solidFill>
                <a:latin typeface="Calibri"/>
                <a:cs typeface="+mj-cs"/>
              </a:rPr>
              <a:t>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+mj-cs"/>
              </a:rPr>
              <a:t>of</a:t>
            </a:r>
            <a:r>
              <a:rPr sz="2500" u="sng" spc="311" dirty="0">
                <a:solidFill>
                  <a:srgbClr val="FF0000"/>
                </a:solidFill>
                <a:latin typeface="Calibri"/>
                <a:cs typeface="+mj-cs"/>
              </a:rPr>
              <a:t>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+mj-cs"/>
              </a:rPr>
              <a:t>principles</a:t>
            </a:r>
            <a:r>
              <a:rPr sz="2500" u="sng" spc="311" dirty="0">
                <a:solidFill>
                  <a:srgbClr val="FF0000"/>
                </a:solidFill>
                <a:latin typeface="Calibri"/>
                <a:cs typeface="+mj-cs"/>
              </a:rPr>
              <a:t> </a:t>
            </a:r>
            <a:r>
              <a:rPr sz="2500" dirty="0">
                <a:latin typeface="Calibri"/>
                <a:cs typeface="+mj-cs"/>
              </a:rPr>
              <a:t>that</a:t>
            </a:r>
            <a:r>
              <a:rPr lang="ar-EG" sz="2500" dirty="0">
                <a:latin typeface="Calibri"/>
                <a:cs typeface="+mj-cs"/>
              </a:rPr>
              <a:t> </a:t>
            </a:r>
            <a:r>
              <a:rPr lang="en-US" sz="2500" spc="-4" dirty="0">
                <a:cs typeface="+mj-cs"/>
              </a:rPr>
              <a:t>are</a:t>
            </a:r>
            <a:r>
              <a:rPr lang="en-US" sz="2500" spc="-4" dirty="0">
                <a:latin typeface="Times New Roman"/>
                <a:cs typeface="+mj-cs"/>
              </a:rPr>
              <a:t> </a:t>
            </a:r>
            <a:r>
              <a:rPr lang="en-US" sz="2500" spc="-9" dirty="0">
                <a:cs typeface="+mj-cs"/>
              </a:rPr>
              <a:t>related</a:t>
            </a:r>
            <a:r>
              <a:rPr lang="en-US" sz="2500" spc="-9" dirty="0">
                <a:latin typeface="Times New Roman"/>
                <a:cs typeface="+mj-cs"/>
              </a:rPr>
              <a:t> </a:t>
            </a:r>
            <a:r>
              <a:rPr lang="en-US" sz="2500" spc="-4" dirty="0">
                <a:cs typeface="+mj-cs"/>
              </a:rPr>
              <a:t>to preserving </a:t>
            </a:r>
            <a:r>
              <a:rPr lang="en-US" sz="2500" b="1" u="sng" spc="-4" dirty="0">
                <a:solidFill>
                  <a:srgbClr val="FF0000"/>
                </a:solidFill>
                <a:cs typeface="+mj-cs"/>
              </a:rPr>
              <a:t>nature</a:t>
            </a:r>
            <a:r>
              <a:rPr lang="en-US" sz="2500" spc="-4" dirty="0">
                <a:cs typeface="+mj-cs"/>
              </a:rPr>
              <a:t>, </a:t>
            </a:r>
            <a:r>
              <a:rPr lang="en-US" sz="2500" b="1" u="sng" spc="-4" dirty="0">
                <a:solidFill>
                  <a:srgbClr val="FF0000"/>
                </a:solidFill>
                <a:cs typeface="+mj-cs"/>
              </a:rPr>
              <a:t>protecting the</a:t>
            </a:r>
            <a:r>
              <a:rPr lang="en-US" sz="2500" b="1" u="sng" spc="-4" dirty="0">
                <a:solidFill>
                  <a:srgbClr val="FF0000"/>
                </a:solidFill>
                <a:latin typeface="Times New Roman"/>
                <a:cs typeface="+mj-cs"/>
              </a:rPr>
              <a:t> </a:t>
            </a:r>
            <a:r>
              <a:rPr lang="en-US" sz="2500" b="1" u="sng" spc="-4" dirty="0">
                <a:solidFill>
                  <a:srgbClr val="FF0000"/>
                </a:solidFill>
                <a:cs typeface="+mj-cs"/>
              </a:rPr>
              <a:t>environment</a:t>
            </a:r>
            <a:r>
              <a:rPr lang="en-US" sz="2500" spc="-4" dirty="0">
                <a:cs typeface="+mj-cs"/>
              </a:rPr>
              <a:t>, </a:t>
            </a:r>
            <a:r>
              <a:rPr lang="en-US" sz="2500" b="1" u="sng" spc="-4" dirty="0">
                <a:solidFill>
                  <a:srgbClr val="FF0000"/>
                </a:solidFill>
                <a:cs typeface="+mj-cs"/>
              </a:rPr>
              <a:t>ensuring sustainability of food production and welfare of the animals</a:t>
            </a:r>
            <a:r>
              <a:rPr lang="en-US" sz="2500" spc="-4" dirty="0">
                <a:cs typeface="+mj-cs"/>
              </a:rPr>
              <a:t>.</a:t>
            </a:r>
            <a:endParaRPr lang="en-US" sz="2500" dirty="0">
              <a:cs typeface="+mj-cs"/>
            </a:endParaRPr>
          </a:p>
          <a:p>
            <a:pPr marL="311699" indent="-300568" algn="just">
              <a:buFont typeface="Arial"/>
              <a:buChar char="•"/>
              <a:tabLst>
                <a:tab pos="311699" algn="l"/>
              </a:tabLst>
            </a:pPr>
            <a:r>
              <a:rPr lang="en-US" sz="2500" dirty="0">
                <a:cs typeface="+mj-cs"/>
              </a:rPr>
              <a:t> </a:t>
            </a:r>
            <a:r>
              <a:rPr lang="en-US" sz="2500" spc="-4" dirty="0">
                <a:cs typeface="+mj-cs"/>
              </a:rPr>
              <a:t>T</a:t>
            </a:r>
            <a:r>
              <a:rPr lang="en-US" sz="2500" spc="-13" dirty="0">
                <a:cs typeface="+mj-cs"/>
              </a:rPr>
              <a:t>h</a:t>
            </a:r>
            <a:r>
              <a:rPr lang="en-US" sz="2500" spc="-4" dirty="0">
                <a:cs typeface="+mj-cs"/>
              </a:rPr>
              <a:t>e</a:t>
            </a:r>
            <a:r>
              <a:rPr lang="en-US" sz="2500" spc="-9" dirty="0">
                <a:cs typeface="+mj-cs"/>
              </a:rPr>
              <a:t>s</a:t>
            </a:r>
            <a:r>
              <a:rPr lang="en-US" sz="2500" spc="-4" dirty="0">
                <a:cs typeface="+mj-cs"/>
              </a:rPr>
              <a:t>e</a:t>
            </a:r>
            <a:r>
              <a:rPr lang="en-US" sz="2500" dirty="0">
                <a:latin typeface="Times New Roman"/>
                <a:cs typeface="+mj-cs"/>
              </a:rPr>
              <a:t> </a:t>
            </a:r>
            <a:r>
              <a:rPr lang="en-US" sz="2500" spc="-13" dirty="0">
                <a:cs typeface="+mj-cs"/>
              </a:rPr>
              <a:t>p</a:t>
            </a:r>
            <a:r>
              <a:rPr lang="en-US" sz="2500" spc="-9" dirty="0">
                <a:cs typeface="+mj-cs"/>
              </a:rPr>
              <a:t>r</a:t>
            </a:r>
            <a:r>
              <a:rPr lang="en-US" sz="2500" dirty="0">
                <a:cs typeface="+mj-cs"/>
              </a:rPr>
              <a:t>i</a:t>
            </a:r>
            <a:r>
              <a:rPr lang="en-US" sz="2500" spc="-13" dirty="0">
                <a:cs typeface="+mj-cs"/>
              </a:rPr>
              <a:t>n</a:t>
            </a:r>
            <a:r>
              <a:rPr lang="en-US" sz="2500" dirty="0">
                <a:cs typeface="+mj-cs"/>
              </a:rPr>
              <a:t>ci</a:t>
            </a:r>
            <a:r>
              <a:rPr lang="en-US" sz="2500" spc="-13" dirty="0">
                <a:cs typeface="+mj-cs"/>
              </a:rPr>
              <a:t>pl</a:t>
            </a:r>
            <a:r>
              <a:rPr lang="en-US" sz="2500" spc="-4" dirty="0">
                <a:cs typeface="+mj-cs"/>
              </a:rPr>
              <a:t>es</a:t>
            </a:r>
            <a:r>
              <a:rPr lang="en-US" sz="2500" dirty="0">
                <a:latin typeface="Times New Roman"/>
                <a:cs typeface="+mj-cs"/>
              </a:rPr>
              <a:t> </a:t>
            </a:r>
            <a:r>
              <a:rPr lang="en-US" sz="2500" spc="-4" dirty="0">
                <a:cs typeface="+mj-cs"/>
              </a:rPr>
              <a:t>a</a:t>
            </a:r>
            <a:r>
              <a:rPr lang="en-US" sz="2500" dirty="0">
                <a:cs typeface="+mj-cs"/>
              </a:rPr>
              <a:t>r</a:t>
            </a:r>
            <a:r>
              <a:rPr lang="en-US" sz="2500" spc="-4" dirty="0">
                <a:cs typeface="+mj-cs"/>
              </a:rPr>
              <a:t>e</a:t>
            </a:r>
            <a:r>
              <a:rPr lang="en-US" sz="2500" dirty="0">
                <a:latin typeface="Times New Roman"/>
                <a:cs typeface="+mj-cs"/>
              </a:rPr>
              <a:t> </a:t>
            </a:r>
            <a:r>
              <a:rPr lang="en-US" sz="2500" spc="-13" dirty="0">
                <a:cs typeface="+mj-cs"/>
              </a:rPr>
              <a:t>i</a:t>
            </a:r>
            <a:r>
              <a:rPr lang="en-US" sz="2500" spc="-9" dirty="0">
                <a:cs typeface="+mj-cs"/>
              </a:rPr>
              <a:t>m</a:t>
            </a:r>
            <a:r>
              <a:rPr lang="en-US" sz="2500" spc="-13" dirty="0">
                <a:cs typeface="+mj-cs"/>
              </a:rPr>
              <a:t>pl</a:t>
            </a:r>
            <a:r>
              <a:rPr lang="en-US" sz="2500" spc="-4" dirty="0">
                <a:cs typeface="+mj-cs"/>
              </a:rPr>
              <a:t>e</a:t>
            </a:r>
            <a:r>
              <a:rPr lang="en-US" sz="2500" spc="-9" dirty="0">
                <a:cs typeface="+mj-cs"/>
              </a:rPr>
              <a:t>m</a:t>
            </a:r>
            <a:r>
              <a:rPr lang="en-US" sz="2500" spc="-4" dirty="0">
                <a:cs typeface="+mj-cs"/>
              </a:rPr>
              <a:t>e</a:t>
            </a:r>
            <a:r>
              <a:rPr lang="en-US" sz="2500" spc="-13" dirty="0">
                <a:cs typeface="+mj-cs"/>
              </a:rPr>
              <a:t>n</a:t>
            </a:r>
            <a:r>
              <a:rPr lang="en-US" sz="2500" spc="-9" dirty="0">
                <a:cs typeface="+mj-cs"/>
              </a:rPr>
              <a:t>t</a:t>
            </a:r>
            <a:r>
              <a:rPr lang="en-US" sz="2500" dirty="0">
                <a:cs typeface="+mj-cs"/>
              </a:rPr>
              <a:t>e</a:t>
            </a:r>
            <a:r>
              <a:rPr lang="en-US" sz="2500" spc="-4" dirty="0">
                <a:cs typeface="+mj-cs"/>
              </a:rPr>
              <a:t>d</a:t>
            </a:r>
            <a:r>
              <a:rPr lang="en-US" sz="2500" dirty="0">
                <a:latin typeface="Times New Roman"/>
                <a:cs typeface="+mj-cs"/>
              </a:rPr>
              <a:t> </a:t>
            </a:r>
            <a:r>
              <a:rPr lang="en-US" sz="2500" dirty="0">
                <a:cs typeface="+mj-cs"/>
              </a:rPr>
              <a:t>i</a:t>
            </a:r>
            <a:r>
              <a:rPr lang="en-US" sz="2500" spc="-4" dirty="0">
                <a:cs typeface="+mj-cs"/>
              </a:rPr>
              <a:t>n</a:t>
            </a:r>
            <a:r>
              <a:rPr lang="en-US" sz="2500" spc="-4" dirty="0">
                <a:latin typeface="Times New Roman"/>
                <a:cs typeface="+mj-cs"/>
              </a:rPr>
              <a:t> </a:t>
            </a:r>
            <a:r>
              <a:rPr lang="en-US" sz="2500" spc="-13" dirty="0">
                <a:cs typeface="+mj-cs"/>
              </a:rPr>
              <a:t>p</a:t>
            </a:r>
            <a:r>
              <a:rPr lang="en-US" sz="2500" spc="-9" dirty="0">
                <a:cs typeface="+mj-cs"/>
              </a:rPr>
              <a:t>r</a:t>
            </a:r>
            <a:r>
              <a:rPr lang="en-US" sz="2500" spc="-4" dirty="0">
                <a:cs typeface="+mj-cs"/>
              </a:rPr>
              <a:t>a</a:t>
            </a:r>
            <a:r>
              <a:rPr lang="en-US" sz="2500" dirty="0">
                <a:cs typeface="+mj-cs"/>
              </a:rPr>
              <a:t>c</a:t>
            </a:r>
            <a:r>
              <a:rPr lang="en-US" sz="2500" spc="-9" dirty="0">
                <a:cs typeface="+mj-cs"/>
              </a:rPr>
              <a:t>t</a:t>
            </a:r>
            <a:r>
              <a:rPr lang="en-US" sz="2500" spc="-13" dirty="0">
                <a:cs typeface="+mj-cs"/>
              </a:rPr>
              <a:t>i</a:t>
            </a:r>
            <a:r>
              <a:rPr lang="en-US" sz="2500" dirty="0">
                <a:cs typeface="+mj-cs"/>
              </a:rPr>
              <a:t>c</a:t>
            </a:r>
            <a:r>
              <a:rPr lang="en-US" sz="2500" spc="-4" dirty="0">
                <a:cs typeface="+mj-cs"/>
              </a:rPr>
              <a:t>e</a:t>
            </a:r>
            <a:r>
              <a:rPr lang="en-US" sz="2500" spc="-4" dirty="0">
                <a:latin typeface="Times New Roman"/>
                <a:cs typeface="+mj-cs"/>
              </a:rPr>
              <a:t> </a:t>
            </a:r>
            <a:r>
              <a:rPr lang="en-US" sz="2500" spc="-13" dirty="0">
                <a:cs typeface="+mj-cs"/>
              </a:rPr>
              <a:t>b</a:t>
            </a:r>
            <a:r>
              <a:rPr lang="en-US" sz="2500" spc="-4" dirty="0">
                <a:cs typeface="+mj-cs"/>
              </a:rPr>
              <a:t>y enforcing sets of standards and</a:t>
            </a:r>
            <a:r>
              <a:rPr lang="en-US" sz="2500" spc="-48" dirty="0">
                <a:cs typeface="+mj-cs"/>
              </a:rPr>
              <a:t> </a:t>
            </a:r>
            <a:r>
              <a:rPr lang="en-US" sz="2500" spc="-4" dirty="0">
                <a:cs typeface="+mj-cs"/>
              </a:rPr>
              <a:t>regulations.</a:t>
            </a:r>
          </a:p>
          <a:p>
            <a:pPr marL="311699" indent="-300568" algn="just">
              <a:buFont typeface="Arial"/>
              <a:buChar char="•"/>
              <a:tabLst>
                <a:tab pos="311699" algn="l"/>
              </a:tabLst>
            </a:pPr>
            <a:r>
              <a:rPr lang="en-US" sz="2500" spc="-4" dirty="0">
                <a:cs typeface="+mj-cs"/>
              </a:rPr>
              <a:t>Many co</a:t>
            </a:r>
            <a:r>
              <a:rPr lang="en-US" sz="2500" dirty="0">
                <a:cs typeface="+mj-cs"/>
              </a:rPr>
              <a:t>u</a:t>
            </a:r>
            <a:r>
              <a:rPr lang="en-US" sz="2500" spc="-13" dirty="0">
                <a:cs typeface="+mj-cs"/>
              </a:rPr>
              <a:t>n</a:t>
            </a:r>
            <a:r>
              <a:rPr lang="en-US" sz="2500" spc="-9" dirty="0">
                <a:cs typeface="+mj-cs"/>
              </a:rPr>
              <a:t>tr</a:t>
            </a:r>
            <a:r>
              <a:rPr lang="en-US" sz="2500" spc="-13" dirty="0">
                <a:cs typeface="+mj-cs"/>
              </a:rPr>
              <a:t>i</a:t>
            </a:r>
            <a:r>
              <a:rPr lang="en-US" sz="2500" dirty="0">
                <a:cs typeface="+mj-cs"/>
              </a:rPr>
              <a:t>e</a:t>
            </a:r>
            <a:r>
              <a:rPr lang="en-US" sz="2500" spc="-4" dirty="0">
                <a:cs typeface="+mj-cs"/>
              </a:rPr>
              <a:t>s</a:t>
            </a:r>
            <a:r>
              <a:rPr lang="en-US" sz="2500" dirty="0">
                <a:latin typeface="Times New Roman"/>
                <a:cs typeface="+mj-cs"/>
              </a:rPr>
              <a:t> </a:t>
            </a:r>
            <a:r>
              <a:rPr lang="en-US" sz="2500" dirty="0">
                <a:solidFill>
                  <a:srgbClr val="FF0000"/>
                </a:solidFill>
                <a:latin typeface="Times New Roman"/>
                <a:cs typeface="+mj-cs"/>
              </a:rPr>
              <a:t>in Europe and N. America </a:t>
            </a:r>
            <a:r>
              <a:rPr lang="en-US" sz="2500" dirty="0">
                <a:latin typeface="Times New Roman"/>
                <a:cs typeface="+mj-cs"/>
              </a:rPr>
              <a:t>have </a:t>
            </a:r>
            <a:r>
              <a:rPr lang="en-US" sz="2500" spc="-13" dirty="0">
                <a:cs typeface="+mj-cs"/>
              </a:rPr>
              <a:t>i</a:t>
            </a:r>
            <a:r>
              <a:rPr lang="en-US" sz="2500" dirty="0">
                <a:cs typeface="+mj-cs"/>
              </a:rPr>
              <a:t>m</a:t>
            </a:r>
            <a:r>
              <a:rPr lang="en-US" sz="2500" spc="-13" dirty="0">
                <a:cs typeface="+mj-cs"/>
              </a:rPr>
              <a:t>pl</a:t>
            </a:r>
            <a:r>
              <a:rPr lang="en-US" sz="2500" spc="-4" dirty="0">
                <a:cs typeface="+mj-cs"/>
              </a:rPr>
              <a:t>e</a:t>
            </a:r>
            <a:r>
              <a:rPr lang="en-US" sz="2500" spc="-9" dirty="0">
                <a:cs typeface="+mj-cs"/>
              </a:rPr>
              <a:t>m</a:t>
            </a:r>
            <a:r>
              <a:rPr lang="en-US" sz="2500" dirty="0">
                <a:cs typeface="+mj-cs"/>
              </a:rPr>
              <a:t>e</a:t>
            </a:r>
            <a:r>
              <a:rPr lang="en-US" sz="2500" spc="-13" dirty="0">
                <a:cs typeface="+mj-cs"/>
              </a:rPr>
              <a:t>n</a:t>
            </a:r>
            <a:r>
              <a:rPr lang="en-US" sz="2500" spc="-9" dirty="0">
                <a:cs typeface="+mj-cs"/>
              </a:rPr>
              <a:t>t</a:t>
            </a:r>
            <a:r>
              <a:rPr lang="en-US" sz="2500" dirty="0">
                <a:cs typeface="+mj-cs"/>
              </a:rPr>
              <a:t>e</a:t>
            </a:r>
            <a:r>
              <a:rPr lang="en-US" sz="2500" spc="-4" dirty="0">
                <a:cs typeface="+mj-cs"/>
              </a:rPr>
              <a:t>d</a:t>
            </a:r>
            <a:r>
              <a:rPr lang="en-US" sz="2500" dirty="0">
                <a:latin typeface="Times New Roman"/>
                <a:cs typeface="+mj-cs"/>
              </a:rPr>
              <a:t> </a:t>
            </a:r>
            <a:r>
              <a:rPr lang="en-US" sz="2500" u="sng" dirty="0">
                <a:latin typeface="Times New Roman"/>
                <a:cs typeface="+mj-cs"/>
              </a:rPr>
              <a:t>sets of </a:t>
            </a:r>
            <a:r>
              <a:rPr lang="en-US" sz="2500" u="sng" spc="-9" dirty="0">
                <a:cs typeface="+mj-cs"/>
              </a:rPr>
              <a:t>r</a:t>
            </a:r>
            <a:r>
              <a:rPr lang="en-US" sz="2500" u="sng" spc="-4" dirty="0">
                <a:cs typeface="+mj-cs"/>
              </a:rPr>
              <a:t>eg</a:t>
            </a:r>
            <a:r>
              <a:rPr lang="en-US" sz="2500" u="sng" dirty="0">
                <a:cs typeface="+mj-cs"/>
              </a:rPr>
              <a:t>u</a:t>
            </a:r>
            <a:r>
              <a:rPr lang="en-US" sz="2500" u="sng" spc="-13" dirty="0">
                <a:cs typeface="+mj-cs"/>
              </a:rPr>
              <a:t>l</a:t>
            </a:r>
            <a:r>
              <a:rPr lang="en-US" sz="2500" u="sng" spc="-4" dirty="0">
                <a:cs typeface="+mj-cs"/>
              </a:rPr>
              <a:t>a</a:t>
            </a:r>
            <a:r>
              <a:rPr lang="en-US" sz="2500" u="sng" spc="-9" dirty="0">
                <a:cs typeface="+mj-cs"/>
              </a:rPr>
              <a:t>t</a:t>
            </a:r>
            <a:r>
              <a:rPr lang="en-US" sz="2500" u="sng" spc="-13" dirty="0">
                <a:cs typeface="+mj-cs"/>
              </a:rPr>
              <a:t>i</a:t>
            </a:r>
            <a:r>
              <a:rPr lang="en-US" sz="2500" u="sng" spc="-4" dirty="0">
                <a:cs typeface="+mj-cs"/>
              </a:rPr>
              <a:t>o</a:t>
            </a:r>
            <a:r>
              <a:rPr lang="en-US" sz="2500" u="sng" spc="-13" dirty="0">
                <a:cs typeface="+mj-cs"/>
              </a:rPr>
              <a:t>n</a:t>
            </a:r>
            <a:r>
              <a:rPr lang="en-US" sz="2500" u="sng" spc="-4" dirty="0">
                <a:cs typeface="+mj-cs"/>
              </a:rPr>
              <a:t>s</a:t>
            </a:r>
            <a:r>
              <a:rPr lang="en-US" sz="2500" u="sng" dirty="0">
                <a:latin typeface="Times New Roman"/>
                <a:cs typeface="+mj-cs"/>
              </a:rPr>
              <a:t> </a:t>
            </a:r>
            <a:r>
              <a:rPr lang="en-US" sz="2500" dirty="0">
                <a:latin typeface="Times New Roman"/>
                <a:cs typeface="+mj-cs"/>
              </a:rPr>
              <a:t>and </a:t>
            </a:r>
            <a:r>
              <a:rPr lang="en-US" sz="2500" u="sng" spc="-9" dirty="0">
                <a:cs typeface="+mj-cs"/>
              </a:rPr>
              <a:t>st</a:t>
            </a:r>
            <a:r>
              <a:rPr lang="en-US" sz="2500" u="sng" spc="-4" dirty="0">
                <a:cs typeface="+mj-cs"/>
              </a:rPr>
              <a:t>a</a:t>
            </a:r>
            <a:r>
              <a:rPr lang="en-US" sz="2500" u="sng" dirty="0">
                <a:cs typeface="+mj-cs"/>
              </a:rPr>
              <a:t>n</a:t>
            </a:r>
            <a:r>
              <a:rPr lang="en-US" sz="2500" u="sng" spc="-13" dirty="0">
                <a:cs typeface="+mj-cs"/>
              </a:rPr>
              <a:t>d</a:t>
            </a:r>
            <a:r>
              <a:rPr lang="en-US" sz="2500" u="sng" spc="-4" dirty="0">
                <a:cs typeface="+mj-cs"/>
              </a:rPr>
              <a:t>a</a:t>
            </a:r>
            <a:r>
              <a:rPr lang="en-US" sz="2500" u="sng" dirty="0">
                <a:cs typeface="+mj-cs"/>
              </a:rPr>
              <a:t>rd</a:t>
            </a:r>
            <a:r>
              <a:rPr lang="en-US" sz="2500" u="sng" spc="-4" dirty="0">
                <a:cs typeface="+mj-cs"/>
              </a:rPr>
              <a:t>s</a:t>
            </a:r>
            <a:r>
              <a:rPr lang="en-US" sz="2500" u="sng" dirty="0">
                <a:latin typeface="Times New Roman"/>
                <a:cs typeface="+mj-cs"/>
              </a:rPr>
              <a:t> </a:t>
            </a:r>
            <a:r>
              <a:rPr lang="en-US" sz="2500" u="sng" spc="-9" dirty="0">
                <a:cs typeface="+mj-cs"/>
              </a:rPr>
              <a:t>f</a:t>
            </a:r>
            <a:r>
              <a:rPr lang="en-US" sz="2500" u="sng" spc="-4" dirty="0">
                <a:cs typeface="+mj-cs"/>
              </a:rPr>
              <a:t>or</a:t>
            </a:r>
            <a:r>
              <a:rPr lang="en-US" sz="2500" u="sng" dirty="0">
                <a:latin typeface="Times New Roman"/>
                <a:cs typeface="+mj-cs"/>
              </a:rPr>
              <a:t> animal </a:t>
            </a:r>
            <a:r>
              <a:rPr lang="en-US" sz="2500" u="sng" spc="-13" dirty="0">
                <a:cs typeface="+mj-cs"/>
              </a:rPr>
              <a:t>h</a:t>
            </a:r>
            <a:r>
              <a:rPr lang="en-US" sz="2500" u="sng" dirty="0">
                <a:cs typeface="+mj-cs"/>
              </a:rPr>
              <a:t>ou</a:t>
            </a:r>
            <a:r>
              <a:rPr lang="en-US" sz="2500" u="sng" spc="-9" dirty="0">
                <a:cs typeface="+mj-cs"/>
              </a:rPr>
              <a:t>s</a:t>
            </a:r>
            <a:r>
              <a:rPr lang="en-US" sz="2500" u="sng" dirty="0">
                <a:cs typeface="+mj-cs"/>
              </a:rPr>
              <a:t>i</a:t>
            </a:r>
            <a:r>
              <a:rPr lang="en-US" sz="2500" u="sng" spc="-13" dirty="0">
                <a:cs typeface="+mj-cs"/>
              </a:rPr>
              <a:t>n</a:t>
            </a:r>
            <a:r>
              <a:rPr lang="en-US" sz="2500" u="sng" spc="-4" dirty="0">
                <a:cs typeface="+mj-cs"/>
              </a:rPr>
              <a:t>g </a:t>
            </a:r>
            <a:r>
              <a:rPr lang="en-US" sz="2500" u="sng" dirty="0">
                <a:cs typeface="+mj-cs"/>
              </a:rPr>
              <a:t>c</a:t>
            </a:r>
            <a:r>
              <a:rPr lang="en-US" sz="2500" u="sng" spc="-4" dirty="0">
                <a:cs typeface="+mj-cs"/>
              </a:rPr>
              <a:t>o</a:t>
            </a:r>
            <a:r>
              <a:rPr lang="en-US" sz="2500" u="sng" dirty="0">
                <a:cs typeface="+mj-cs"/>
              </a:rPr>
              <a:t>n</a:t>
            </a:r>
            <a:r>
              <a:rPr lang="en-US" sz="2500" u="sng" spc="-13" dirty="0">
                <a:cs typeface="+mj-cs"/>
              </a:rPr>
              <a:t>di</a:t>
            </a:r>
            <a:r>
              <a:rPr lang="en-US" sz="2500" u="sng" spc="-9" dirty="0">
                <a:cs typeface="+mj-cs"/>
              </a:rPr>
              <a:t>t</a:t>
            </a:r>
            <a:r>
              <a:rPr lang="en-US" sz="2500" u="sng" spc="-13" dirty="0">
                <a:cs typeface="+mj-cs"/>
              </a:rPr>
              <a:t>i</a:t>
            </a:r>
            <a:r>
              <a:rPr lang="en-US" sz="2500" u="sng" dirty="0">
                <a:cs typeface="+mj-cs"/>
              </a:rPr>
              <a:t>ons</a:t>
            </a:r>
            <a:r>
              <a:rPr lang="en-US" sz="2500" spc="-4" dirty="0">
                <a:cs typeface="+mj-cs"/>
              </a:rPr>
              <a:t>,</a:t>
            </a:r>
            <a:r>
              <a:rPr lang="en-US" sz="2500" dirty="0">
                <a:latin typeface="Times New Roman"/>
                <a:cs typeface="+mj-cs"/>
              </a:rPr>
              <a:t> </a:t>
            </a:r>
            <a:r>
              <a:rPr lang="en-US" sz="2500" u="sng" spc="-9" dirty="0">
                <a:cs typeface="+mj-cs"/>
              </a:rPr>
              <a:t>v</a:t>
            </a:r>
            <a:r>
              <a:rPr lang="en-US" sz="2500" u="sng" spc="-4" dirty="0">
                <a:cs typeface="+mj-cs"/>
              </a:rPr>
              <a:t>e</a:t>
            </a:r>
            <a:r>
              <a:rPr lang="en-US" sz="2500" u="sng" spc="-9" dirty="0">
                <a:cs typeface="+mj-cs"/>
              </a:rPr>
              <a:t>t</a:t>
            </a:r>
            <a:r>
              <a:rPr lang="en-US" sz="2500" u="sng" spc="-4" dirty="0">
                <a:cs typeface="+mj-cs"/>
              </a:rPr>
              <a:t>e</a:t>
            </a:r>
            <a:r>
              <a:rPr lang="en-US" sz="2500" u="sng" spc="-9" dirty="0">
                <a:cs typeface="+mj-cs"/>
              </a:rPr>
              <a:t>r</a:t>
            </a:r>
            <a:r>
              <a:rPr lang="en-US" sz="2500" u="sng" spc="-13" dirty="0">
                <a:cs typeface="+mj-cs"/>
              </a:rPr>
              <a:t>in</a:t>
            </a:r>
            <a:r>
              <a:rPr lang="en-US" sz="2500" u="sng" spc="-4" dirty="0">
                <a:cs typeface="+mj-cs"/>
              </a:rPr>
              <a:t>a</a:t>
            </a:r>
            <a:r>
              <a:rPr lang="en-US" sz="2500" u="sng" spc="-9" dirty="0">
                <a:cs typeface="+mj-cs"/>
              </a:rPr>
              <a:t>r</a:t>
            </a:r>
            <a:r>
              <a:rPr lang="en-US" sz="2500" u="sng" spc="-4" dirty="0">
                <a:cs typeface="+mj-cs"/>
              </a:rPr>
              <a:t>y </a:t>
            </a:r>
            <a:r>
              <a:rPr lang="en-US" sz="2500" u="sng" dirty="0">
                <a:cs typeface="+mj-cs"/>
              </a:rPr>
              <a:t>supervision</a:t>
            </a:r>
            <a:r>
              <a:rPr lang="en-US" sz="2500" spc="-4" dirty="0">
                <a:cs typeface="+mj-cs"/>
              </a:rPr>
              <a:t>,</a:t>
            </a:r>
            <a:r>
              <a:rPr lang="en-US" sz="2500" dirty="0">
                <a:latin typeface="Times New Roman"/>
                <a:cs typeface="+mj-cs"/>
              </a:rPr>
              <a:t> and </a:t>
            </a:r>
            <a:r>
              <a:rPr lang="en-US" sz="2500" u="sng" dirty="0">
                <a:latin typeface="Times New Roman"/>
                <a:cs typeface="+mj-cs"/>
              </a:rPr>
              <a:t>strict principals for animal husbandry and nutrition</a:t>
            </a:r>
            <a:r>
              <a:rPr lang="en-US" sz="2500" dirty="0">
                <a:latin typeface="Times New Roman"/>
                <a:cs typeface="+mj-cs"/>
              </a:rPr>
              <a:t> </a:t>
            </a:r>
            <a:r>
              <a:rPr lang="en-US" sz="2500" spc="-4" dirty="0">
                <a:cs typeface="+mj-cs"/>
              </a:rPr>
              <a:t>that </a:t>
            </a:r>
            <a:r>
              <a:rPr lang="en-US" sz="2500" b="1" u="sng" spc="-4" dirty="0">
                <a:solidFill>
                  <a:srgbClr val="FF0000"/>
                </a:solidFill>
                <a:cs typeface="+mj-cs"/>
              </a:rPr>
              <a:t>ensure meeting their nutritional requirements </a:t>
            </a:r>
            <a:r>
              <a:rPr lang="en-US" sz="2500" spc="-4" dirty="0">
                <a:cs typeface="+mj-cs"/>
              </a:rPr>
              <a:t>from organically certified feedstuffs. </a:t>
            </a:r>
            <a:endParaRPr lang="en-US" sz="2500" dirty="0">
              <a:cs typeface="+mj-cs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3048"/>
          </a:xfrm>
        </p:spPr>
        <p:txBody>
          <a:bodyPr/>
          <a:lstStyle/>
          <a:p>
            <a:r>
              <a:rPr lang="en-US" dirty="0"/>
              <a:t>introduction</a:t>
            </a:r>
            <a:endParaRPr lang="ar-EG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66974" y="1823716"/>
            <a:ext cx="8340370" cy="36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699" marR="891127" indent="-300568" algn="just">
              <a:lnSpc>
                <a:spcPct val="100400"/>
              </a:lnSpc>
              <a:buFont typeface="Arial"/>
              <a:buChar char="•"/>
              <a:tabLst>
                <a:tab pos="311699" algn="l"/>
              </a:tabLst>
            </a:pPr>
            <a:r>
              <a:rPr sz="2500" spc="-4" dirty="0">
                <a:latin typeface="Calibri"/>
                <a:cs typeface="Calibri"/>
              </a:rPr>
              <a:t>In organic </a:t>
            </a:r>
            <a:r>
              <a:rPr sz="2500" spc="-9" dirty="0">
                <a:latin typeface="Calibri"/>
                <a:cs typeface="Calibri"/>
              </a:rPr>
              <a:t>farming </a:t>
            </a:r>
            <a:r>
              <a:rPr sz="2500" spc="-4" dirty="0">
                <a:latin typeface="Calibri"/>
                <a:cs typeface="Calibri"/>
              </a:rPr>
              <a:t>animal </a:t>
            </a:r>
            <a:r>
              <a:rPr sz="2500" dirty="0">
                <a:latin typeface="Calibri"/>
                <a:cs typeface="Calibri"/>
              </a:rPr>
              <a:t>husbandry is often  </a:t>
            </a:r>
            <a:r>
              <a:rPr sz="2500" spc="-4" dirty="0">
                <a:latin typeface="Calibri"/>
                <a:cs typeface="Calibri"/>
              </a:rPr>
              <a:t>understood </a:t>
            </a:r>
            <a:r>
              <a:rPr sz="2500" dirty="0">
                <a:latin typeface="Calibri"/>
                <a:cs typeface="Calibri"/>
              </a:rPr>
              <a:t>in </a:t>
            </a:r>
            <a:r>
              <a:rPr sz="2500" spc="-4" dirty="0">
                <a:latin typeface="Calibri"/>
                <a:cs typeface="Calibri"/>
              </a:rPr>
              <a:t>terms of </a:t>
            </a:r>
            <a:r>
              <a:rPr sz="2500" b="1" u="heavy" spc="-4" dirty="0">
                <a:solidFill>
                  <a:srgbClr val="FF0000"/>
                </a:solidFill>
                <a:latin typeface="Calibri"/>
                <a:cs typeface="Calibri"/>
              </a:rPr>
              <a:t>natural</a:t>
            </a:r>
            <a:r>
              <a:rPr sz="2500" b="1" u="heavy" spc="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u="heavy" spc="-9" dirty="0">
                <a:solidFill>
                  <a:srgbClr val="FF0000"/>
                </a:solidFill>
                <a:latin typeface="Calibri"/>
                <a:cs typeface="Calibri"/>
              </a:rPr>
              <a:t>living</a:t>
            </a:r>
            <a:r>
              <a:rPr sz="2500" spc="-9" dirty="0">
                <a:latin typeface="Calibri"/>
                <a:cs typeface="Calibri"/>
              </a:rPr>
              <a:t>.</a:t>
            </a:r>
            <a:endParaRPr sz="2500" dirty="0">
              <a:latin typeface="Calibri"/>
              <a:cs typeface="Calibri"/>
            </a:endParaRPr>
          </a:p>
          <a:p>
            <a:pPr marL="311699" marR="4452" indent="-300568" algn="just">
              <a:lnSpc>
                <a:spcPct val="100099"/>
              </a:lnSpc>
              <a:spcBef>
                <a:spcPts val="583"/>
              </a:spcBef>
              <a:buFont typeface="Arial"/>
              <a:buChar char="•"/>
              <a:tabLst>
                <a:tab pos="311699" algn="l"/>
              </a:tabLst>
            </a:pPr>
            <a:r>
              <a:rPr sz="2500" spc="-9" dirty="0">
                <a:latin typeface="Calibri"/>
                <a:cs typeface="Calibri"/>
              </a:rPr>
              <a:t>One </a:t>
            </a:r>
            <a:r>
              <a:rPr sz="2500" spc="-4" dirty="0">
                <a:latin typeface="Calibri"/>
                <a:cs typeface="Calibri"/>
              </a:rPr>
              <a:t>of the </a:t>
            </a:r>
            <a:r>
              <a:rPr sz="2500" spc="-4" dirty="0">
                <a:solidFill>
                  <a:srgbClr val="FF0000"/>
                </a:solidFill>
                <a:latin typeface="Calibri"/>
                <a:cs typeface="Calibri"/>
              </a:rPr>
              <a:t>main </a:t>
            </a:r>
            <a:r>
              <a:rPr sz="2500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2500" spc="-9" dirty="0">
                <a:solidFill>
                  <a:srgbClr val="FF0000"/>
                </a:solidFill>
                <a:latin typeface="Calibri"/>
                <a:cs typeface="Calibri"/>
              </a:rPr>
              <a:t>basic </a:t>
            </a:r>
            <a:r>
              <a:rPr sz="2500" spc="-4" dirty="0">
                <a:solidFill>
                  <a:srgbClr val="FF0000"/>
                </a:solidFill>
                <a:latin typeface="Calibri"/>
                <a:cs typeface="Calibri"/>
              </a:rPr>
              <a:t>principles of organic  </a:t>
            </a:r>
            <a:r>
              <a:rPr sz="2500" spc="-9" dirty="0">
                <a:solidFill>
                  <a:srgbClr val="FF0000"/>
                </a:solidFill>
                <a:latin typeface="Calibri"/>
                <a:cs typeface="Calibri"/>
              </a:rPr>
              <a:t>farming </a:t>
            </a:r>
            <a:r>
              <a:rPr sz="2500" spc="-9" dirty="0">
                <a:latin typeface="Calibri"/>
                <a:cs typeface="Calibri"/>
              </a:rPr>
              <a:t>is </a:t>
            </a:r>
            <a:r>
              <a:rPr sz="2500" spc="-4" dirty="0">
                <a:latin typeface="Calibri"/>
                <a:cs typeface="Calibri"/>
              </a:rPr>
              <a:t>that animals are </a:t>
            </a:r>
            <a:r>
              <a:rPr sz="2500" dirty="0">
                <a:latin typeface="Calibri"/>
                <a:cs typeface="Calibri"/>
              </a:rPr>
              <a:t>kept </a:t>
            </a:r>
            <a:r>
              <a:rPr sz="2500" spc="-4" dirty="0">
                <a:latin typeface="Calibri"/>
                <a:cs typeface="Calibri"/>
              </a:rPr>
              <a:t>as a part of </a:t>
            </a:r>
            <a:r>
              <a:rPr sz="2500" spc="-9" dirty="0">
                <a:latin typeface="Calibri"/>
                <a:cs typeface="Calibri"/>
              </a:rPr>
              <a:t>the  whole </a:t>
            </a:r>
            <a:r>
              <a:rPr sz="2500" spc="-4" dirty="0">
                <a:latin typeface="Calibri"/>
                <a:cs typeface="Calibri"/>
              </a:rPr>
              <a:t>production system </a:t>
            </a:r>
            <a:r>
              <a:rPr sz="2500" dirty="0">
                <a:latin typeface="Calibri"/>
                <a:cs typeface="Calibri"/>
              </a:rPr>
              <a:t>and </a:t>
            </a:r>
            <a:r>
              <a:rPr sz="2500" spc="-4" dirty="0">
                <a:latin typeface="Calibri"/>
                <a:cs typeface="Calibri"/>
              </a:rPr>
              <a:t>their </a:t>
            </a:r>
            <a:r>
              <a:rPr sz="2500" b="1" u="heavy" spc="-4" dirty="0">
                <a:solidFill>
                  <a:srgbClr val="FF0000"/>
                </a:solidFill>
                <a:latin typeface="Calibri"/>
                <a:cs typeface="Calibri"/>
              </a:rPr>
              <a:t>nutrition should  </a:t>
            </a:r>
            <a:r>
              <a:rPr sz="2500" b="1" u="heavy" spc="-9" dirty="0">
                <a:solidFill>
                  <a:srgbClr val="FF0000"/>
                </a:solidFill>
                <a:latin typeface="Calibri"/>
                <a:cs typeface="Calibri"/>
              </a:rPr>
              <a:t>be </a:t>
            </a:r>
            <a:r>
              <a:rPr sz="2500" b="1" u="heavy" spc="-4" dirty="0">
                <a:solidFill>
                  <a:srgbClr val="FF0000"/>
                </a:solidFill>
                <a:latin typeface="Calibri"/>
                <a:cs typeface="Calibri"/>
              </a:rPr>
              <a:t>based on locally grown organic</a:t>
            </a:r>
            <a:r>
              <a:rPr sz="2500" b="1" u="heavy" spc="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u="heavy" spc="-4" dirty="0">
                <a:solidFill>
                  <a:srgbClr val="FF0000"/>
                </a:solidFill>
                <a:latin typeface="Calibri"/>
                <a:cs typeface="Calibri"/>
              </a:rPr>
              <a:t>feedstuffs.</a:t>
            </a:r>
            <a:endParaRPr sz="25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311699" marR="260492" indent="-300568" algn="just">
              <a:lnSpc>
                <a:spcPct val="100200"/>
              </a:lnSpc>
              <a:spcBef>
                <a:spcPts val="583"/>
              </a:spcBef>
              <a:buFont typeface="Arial"/>
              <a:buChar char="•"/>
              <a:tabLst>
                <a:tab pos="311699" algn="l"/>
              </a:tabLst>
            </a:pPr>
            <a:r>
              <a:rPr sz="2500" spc="-4" dirty="0">
                <a:latin typeface="Calibri"/>
                <a:cs typeface="Calibri"/>
              </a:rPr>
              <a:t>Aiming for a </a:t>
            </a:r>
            <a:r>
              <a:rPr sz="2500" u="heavy" spc="-9" dirty="0">
                <a:latin typeface="Calibri"/>
                <a:cs typeface="Calibri"/>
              </a:rPr>
              <a:t>high </a:t>
            </a:r>
            <a:r>
              <a:rPr sz="2500" u="heavy" spc="-4" dirty="0">
                <a:latin typeface="Calibri"/>
                <a:cs typeface="Calibri"/>
              </a:rPr>
              <a:t>level of self sufficiency</a:t>
            </a:r>
            <a:r>
              <a:rPr sz="2500" spc="-4" dirty="0">
                <a:latin typeface="Calibri"/>
                <a:cs typeface="Calibri"/>
              </a:rPr>
              <a:t>, </a:t>
            </a:r>
            <a:r>
              <a:rPr sz="2500" spc="-9" dirty="0">
                <a:latin typeface="Calibri"/>
                <a:cs typeface="Calibri"/>
              </a:rPr>
              <a:t>the </a:t>
            </a:r>
            <a:r>
              <a:rPr sz="2500" spc="-4" dirty="0">
                <a:latin typeface="Calibri"/>
                <a:cs typeface="Calibri"/>
              </a:rPr>
              <a:t>feed  should preferably </a:t>
            </a:r>
            <a:r>
              <a:rPr sz="2500" spc="-9" dirty="0">
                <a:latin typeface="Calibri"/>
                <a:cs typeface="Calibri"/>
              </a:rPr>
              <a:t>be </a:t>
            </a:r>
            <a:r>
              <a:rPr sz="2500" spc="-4" dirty="0">
                <a:latin typeface="Calibri"/>
                <a:cs typeface="Calibri"/>
              </a:rPr>
              <a:t>obtained </a:t>
            </a:r>
            <a:r>
              <a:rPr sz="2500" dirty="0">
                <a:latin typeface="Calibri"/>
                <a:cs typeface="Calibri"/>
              </a:rPr>
              <a:t>from </a:t>
            </a:r>
            <a:r>
              <a:rPr sz="2500" spc="-4" dirty="0">
                <a:latin typeface="Calibri"/>
                <a:cs typeface="Calibri"/>
              </a:rPr>
              <a:t>the </a:t>
            </a:r>
            <a:r>
              <a:rPr sz="2500" dirty="0">
                <a:latin typeface="Calibri"/>
                <a:cs typeface="Calibri"/>
              </a:rPr>
              <a:t>same  </a:t>
            </a:r>
            <a:r>
              <a:rPr sz="2500" spc="-4" dirty="0">
                <a:latin typeface="Calibri"/>
                <a:cs typeface="Calibri"/>
              </a:rPr>
              <a:t>holding where the animals are</a:t>
            </a:r>
            <a:r>
              <a:rPr sz="2500" spc="-31" dirty="0">
                <a:latin typeface="Calibri"/>
                <a:cs typeface="Calibri"/>
              </a:rPr>
              <a:t> </a:t>
            </a:r>
            <a:r>
              <a:rPr sz="2500" spc="-4" dirty="0">
                <a:latin typeface="Calibri"/>
                <a:cs typeface="Calibri"/>
              </a:rPr>
              <a:t>kept.</a:t>
            </a:r>
            <a:endParaRPr sz="2500" dirty="0">
              <a:latin typeface="Calibri"/>
              <a:cs typeface="Calibri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ar-EG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70"/>
            <a:r>
              <a:rPr sz="3500" spc="-4" dirty="0"/>
              <a:t>Feeding </a:t>
            </a:r>
            <a:r>
              <a:rPr sz="3500" dirty="0"/>
              <a:t>in </a:t>
            </a:r>
            <a:r>
              <a:rPr sz="3500" spc="-4" dirty="0"/>
              <a:t>organic livestock</a:t>
            </a:r>
            <a:r>
              <a:rPr sz="3500" spc="4" dirty="0"/>
              <a:t> </a:t>
            </a:r>
            <a:r>
              <a:rPr sz="3500" dirty="0"/>
              <a:t>production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91798" y="1354313"/>
            <a:ext cx="8080705" cy="44730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699" marR="746408" indent="-300568" algn="just">
              <a:buFont typeface="Arial"/>
              <a:buChar char="•"/>
              <a:tabLst>
                <a:tab pos="311699" algn="l"/>
              </a:tabLst>
            </a:pPr>
            <a:r>
              <a:rPr sz="2500" spc="-4" dirty="0">
                <a:latin typeface="Calibri"/>
                <a:cs typeface="Calibri"/>
              </a:rPr>
              <a:t>As a </a:t>
            </a:r>
            <a:r>
              <a:rPr sz="2500" b="1" spc="-4" dirty="0">
                <a:solidFill>
                  <a:srgbClr val="FF0000"/>
                </a:solidFill>
                <a:latin typeface="Calibri"/>
                <a:cs typeface="Calibri"/>
              </a:rPr>
              <a:t>general </a:t>
            </a:r>
            <a:r>
              <a:rPr sz="2500" b="1" spc="-9" dirty="0">
                <a:solidFill>
                  <a:srgbClr val="FF0000"/>
                </a:solidFill>
                <a:latin typeface="Calibri"/>
                <a:cs typeface="Calibri"/>
              </a:rPr>
              <a:t>rule</a:t>
            </a:r>
            <a:r>
              <a:rPr sz="2500" spc="-9" dirty="0">
                <a:latin typeface="Calibri"/>
                <a:cs typeface="Calibri"/>
              </a:rPr>
              <a:t>,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Calibri"/>
              </a:rPr>
              <a:t>all natural </a:t>
            </a:r>
            <a:r>
              <a:rPr sz="2500" spc="-4" dirty="0">
                <a:latin typeface="Calibri"/>
                <a:cs typeface="Calibri"/>
              </a:rPr>
              <a:t>(non-synthetic) </a:t>
            </a:r>
            <a:r>
              <a:rPr sz="2500" u="sng" spc="-4" dirty="0">
                <a:latin typeface="Calibri"/>
                <a:cs typeface="Calibri"/>
              </a:rPr>
              <a:t>feed </a:t>
            </a:r>
            <a:r>
              <a:rPr sz="2500" spc="-4" dirty="0">
                <a:latin typeface="Calibri"/>
                <a:cs typeface="Calibri"/>
              </a:rPr>
              <a:t>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Calibri"/>
              </a:rPr>
              <a:t>substances are allowed </a:t>
            </a:r>
            <a:r>
              <a:rPr sz="2500" u="sng" dirty="0">
                <a:solidFill>
                  <a:srgbClr val="FF0000"/>
                </a:solidFill>
                <a:latin typeface="Calibri"/>
                <a:cs typeface="Calibri"/>
              </a:rPr>
              <a:t>in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Calibri"/>
              </a:rPr>
              <a:t>organic production </a:t>
            </a:r>
            <a:r>
              <a:rPr sz="2500" u="sng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Calibri"/>
              </a:rPr>
              <a:t>all  synthetic </a:t>
            </a:r>
            <a:r>
              <a:rPr lang="en-US" sz="2500" u="sng" spc="-4" dirty="0">
                <a:solidFill>
                  <a:srgbClr val="FF0000"/>
                </a:solidFill>
                <a:latin typeface="Calibri"/>
                <a:cs typeface="Calibri"/>
              </a:rPr>
              <a:t>chemical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Calibri"/>
              </a:rPr>
              <a:t>substances are</a:t>
            </a:r>
            <a:r>
              <a:rPr sz="2500" u="sng" spc="-1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u="sng" spc="-4" dirty="0">
                <a:solidFill>
                  <a:srgbClr val="FF0000"/>
                </a:solidFill>
                <a:latin typeface="Calibri"/>
                <a:cs typeface="Calibri"/>
              </a:rPr>
              <a:t>prohibited.</a:t>
            </a:r>
            <a:endParaRPr sz="2500" u="sng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311699" marR="4452" indent="-300568" algn="just">
              <a:spcBef>
                <a:spcPts val="601"/>
              </a:spcBef>
              <a:buFont typeface="Arial"/>
              <a:buChar char="•"/>
              <a:tabLst>
                <a:tab pos="311699" algn="l"/>
              </a:tabLst>
            </a:pPr>
            <a:r>
              <a:rPr sz="2500" spc="-9" dirty="0">
                <a:latin typeface="Calibri"/>
                <a:cs typeface="Calibri"/>
              </a:rPr>
              <a:t>Feeding </a:t>
            </a:r>
            <a:r>
              <a:rPr sz="2500" spc="-4" dirty="0">
                <a:latin typeface="Calibri"/>
                <a:cs typeface="Calibri"/>
              </a:rPr>
              <a:t>synthetic </a:t>
            </a:r>
            <a:r>
              <a:rPr lang="en-US" sz="2500" spc="-4" dirty="0">
                <a:latin typeface="Calibri"/>
                <a:cs typeface="Calibri"/>
              </a:rPr>
              <a:t>feed additives </a:t>
            </a:r>
            <a:r>
              <a:rPr sz="2500" dirty="0">
                <a:latin typeface="Calibri"/>
                <a:cs typeface="Calibri"/>
              </a:rPr>
              <a:t>is </a:t>
            </a:r>
            <a:r>
              <a:rPr sz="2500" spc="-4" dirty="0">
                <a:latin typeface="Calibri"/>
                <a:cs typeface="Calibri"/>
              </a:rPr>
              <a:t>forbidden not only  </a:t>
            </a:r>
            <a:r>
              <a:rPr sz="2500" b="1" spc="-4" dirty="0">
                <a:solidFill>
                  <a:srgbClr val="FF0000"/>
                </a:solidFill>
                <a:latin typeface="Calibri"/>
                <a:cs typeface="Calibri"/>
              </a:rPr>
              <a:t>because they are </a:t>
            </a:r>
            <a:r>
              <a:rPr lang="en-US" sz="2500" b="1" spc="-4" dirty="0">
                <a:solidFill>
                  <a:srgbClr val="FF0000"/>
                </a:solidFill>
                <a:latin typeface="Calibri"/>
                <a:cs typeface="Calibri"/>
              </a:rPr>
              <a:t>not natural</a:t>
            </a:r>
            <a:r>
              <a:rPr sz="2500" b="1" spc="-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dirty="0">
                <a:solidFill>
                  <a:srgbClr val="FF0000"/>
                </a:solidFill>
                <a:latin typeface="Calibri"/>
                <a:cs typeface="Calibri"/>
              </a:rPr>
              <a:t>but </a:t>
            </a:r>
            <a:r>
              <a:rPr sz="2500" b="1" spc="-4" dirty="0">
                <a:solidFill>
                  <a:srgbClr val="FF0000"/>
                </a:solidFill>
                <a:latin typeface="Calibri"/>
                <a:cs typeface="Calibri"/>
              </a:rPr>
              <a:t>also because </a:t>
            </a:r>
            <a:r>
              <a:rPr sz="2500" b="1" u="heavy" spc="-9" dirty="0">
                <a:solidFill>
                  <a:srgbClr val="FF0000"/>
                </a:solidFill>
                <a:latin typeface="Calibri"/>
                <a:cs typeface="Calibri"/>
              </a:rPr>
              <a:t>the  </a:t>
            </a:r>
            <a:r>
              <a:rPr sz="2500" b="1" u="heavy" spc="-4" dirty="0">
                <a:solidFill>
                  <a:srgbClr val="FF0000"/>
                </a:solidFill>
                <a:latin typeface="Calibri"/>
                <a:cs typeface="Calibri"/>
              </a:rPr>
              <a:t>production of these feed additives </a:t>
            </a:r>
            <a:r>
              <a:rPr lang="en-US" sz="2500" b="1" spc="-9" dirty="0">
                <a:solidFill>
                  <a:srgbClr val="FF0000"/>
                </a:solidFill>
                <a:latin typeface="Calibri"/>
                <a:cs typeface="Calibri"/>
              </a:rPr>
              <a:t>usually involves </a:t>
            </a:r>
            <a:r>
              <a:rPr sz="2500" b="1" u="heavy" spc="-4" dirty="0">
                <a:solidFill>
                  <a:srgbClr val="FF0000"/>
                </a:solidFill>
                <a:latin typeface="Calibri"/>
                <a:cs typeface="Calibri"/>
              </a:rPr>
              <a:t>use of chemicals </a:t>
            </a:r>
            <a:r>
              <a:rPr sz="2500" b="1" u="heavy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500" b="1" u="heavy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2500" b="1" u="heavy" spc="-18" dirty="0">
                <a:solidFill>
                  <a:srgbClr val="FF0000"/>
                </a:solidFill>
                <a:latin typeface="Calibri"/>
                <a:cs typeface="Calibri"/>
              </a:rPr>
              <a:t>sources of </a:t>
            </a:r>
            <a:r>
              <a:rPr sz="2500" b="1" u="heavy" spc="-4" dirty="0">
                <a:solidFill>
                  <a:srgbClr val="FF0000"/>
                </a:solidFill>
                <a:latin typeface="Calibri"/>
                <a:cs typeface="Calibri"/>
              </a:rPr>
              <a:t>energy</a:t>
            </a:r>
            <a:r>
              <a:rPr lang="en-US" sz="2500" b="1" u="heavy" spc="-4" dirty="0">
                <a:solidFill>
                  <a:srgbClr val="FF0000"/>
                </a:solidFill>
                <a:latin typeface="Calibri"/>
                <a:cs typeface="Calibri"/>
              </a:rPr>
              <a:t> that are not friendly to the environment</a:t>
            </a:r>
            <a:endParaRPr sz="25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311143" marR="120784" indent="-300011" algn="just">
              <a:spcBef>
                <a:spcPts val="596"/>
              </a:spcBef>
              <a:buFont typeface="Arial"/>
              <a:buChar char="•"/>
              <a:tabLst>
                <a:tab pos="311699" algn="l"/>
              </a:tabLst>
            </a:pPr>
            <a:r>
              <a:rPr sz="2500" spc="-4" dirty="0">
                <a:latin typeface="Calibri"/>
                <a:cs typeface="Calibri"/>
              </a:rPr>
              <a:t>The approach of natural </a:t>
            </a:r>
            <a:r>
              <a:rPr sz="2500" spc="-9" dirty="0">
                <a:latin typeface="Calibri"/>
                <a:cs typeface="Calibri"/>
              </a:rPr>
              <a:t>living in </a:t>
            </a:r>
            <a:r>
              <a:rPr sz="2500" spc="-4" dirty="0">
                <a:latin typeface="Calibri"/>
                <a:cs typeface="Calibri"/>
              </a:rPr>
              <a:t>organic </a:t>
            </a:r>
            <a:r>
              <a:rPr sz="2500" spc="-9" dirty="0">
                <a:latin typeface="Calibri"/>
                <a:cs typeface="Calibri"/>
              </a:rPr>
              <a:t>farming is </a:t>
            </a:r>
            <a:r>
              <a:rPr sz="2500" spc="-4" dirty="0">
                <a:latin typeface="Calibri"/>
                <a:cs typeface="Calibri"/>
              </a:rPr>
              <a:t>not  just of avoiding chemicals, </a:t>
            </a:r>
            <a:r>
              <a:rPr sz="2500" spc="-9" dirty="0">
                <a:latin typeface="Calibri"/>
                <a:cs typeface="Calibri"/>
              </a:rPr>
              <a:t>it </a:t>
            </a:r>
            <a:r>
              <a:rPr sz="2500" dirty="0">
                <a:latin typeface="Calibri"/>
                <a:cs typeface="Calibri"/>
              </a:rPr>
              <a:t>is </a:t>
            </a:r>
            <a:r>
              <a:rPr sz="2500" spc="-4" dirty="0">
                <a:latin typeface="Calibri"/>
                <a:cs typeface="Calibri"/>
              </a:rPr>
              <a:t>also about </a:t>
            </a:r>
            <a:r>
              <a:rPr sz="2500" b="1" u="heavy" spc="-4" dirty="0">
                <a:solidFill>
                  <a:srgbClr val="FF0000"/>
                </a:solidFill>
                <a:latin typeface="Calibri"/>
                <a:cs typeface="Calibri"/>
              </a:rPr>
              <a:t>respecting  ecological principles and </a:t>
            </a:r>
            <a:r>
              <a:rPr sz="2500" b="1" u="heavy" spc="-9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2500" b="1" u="heavy" spc="-4" dirty="0">
                <a:solidFill>
                  <a:srgbClr val="FF0000"/>
                </a:solidFill>
                <a:latin typeface="Calibri"/>
                <a:cs typeface="Calibri"/>
              </a:rPr>
              <a:t>integrity of nature as a  whole.</a:t>
            </a:r>
            <a:endParaRPr sz="2500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70"/>
            <a:r>
              <a:rPr sz="3500" spc="-4" dirty="0"/>
              <a:t>Feeding </a:t>
            </a:r>
            <a:r>
              <a:rPr sz="3500" dirty="0"/>
              <a:t>in </a:t>
            </a:r>
            <a:r>
              <a:rPr sz="3500" spc="-4" dirty="0"/>
              <a:t>organic livestock</a:t>
            </a:r>
            <a:r>
              <a:rPr sz="3500" spc="4" dirty="0"/>
              <a:t> </a:t>
            </a:r>
            <a:r>
              <a:rPr sz="3500" dirty="0"/>
              <a:t>production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91798" y="1219200"/>
            <a:ext cx="7467238" cy="5155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699" marR="27830" indent="-300568" algn="just">
              <a:buFont typeface="Arial"/>
              <a:buChar char="•"/>
              <a:tabLst>
                <a:tab pos="311699" algn="l"/>
              </a:tabLst>
            </a:pPr>
            <a:r>
              <a:rPr sz="2500" spc="-4" dirty="0">
                <a:latin typeface="Calibri"/>
                <a:cs typeface="Calibri"/>
              </a:rPr>
              <a:t>Feed </a:t>
            </a:r>
            <a:r>
              <a:rPr lang="en-US" sz="2500" spc="-4" dirty="0">
                <a:latin typeface="Calibri"/>
                <a:cs typeface="Calibri"/>
              </a:rPr>
              <a:t>in organic nutrition </a:t>
            </a:r>
            <a:r>
              <a:rPr sz="2500" spc="-9" dirty="0">
                <a:latin typeface="Calibri"/>
                <a:cs typeface="Calibri"/>
              </a:rPr>
              <a:t>is </a:t>
            </a:r>
            <a:r>
              <a:rPr sz="2500" spc="-4" dirty="0">
                <a:latin typeface="Calibri"/>
                <a:cs typeface="Calibri"/>
              </a:rPr>
              <a:t>intended 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Calibri"/>
              </a:rPr>
              <a:t>to </a:t>
            </a:r>
            <a:r>
              <a:rPr sz="2500" u="heavy" dirty="0">
                <a:solidFill>
                  <a:srgbClr val="FF0000"/>
                </a:solidFill>
                <a:latin typeface="Calibri"/>
                <a:cs typeface="Calibri"/>
              </a:rPr>
              <a:t>ensure 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Calibri"/>
              </a:rPr>
              <a:t>high </a:t>
            </a:r>
            <a:r>
              <a:rPr sz="2500" u="heavy" spc="-9" dirty="0">
                <a:solidFill>
                  <a:srgbClr val="FF0000"/>
                </a:solidFill>
                <a:latin typeface="Calibri"/>
                <a:cs typeface="Calibri"/>
              </a:rPr>
              <a:t>quality 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2500" u="heavy" spc="-9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lang="en-US" sz="2500" u="heavy" spc="-9" dirty="0">
                <a:solidFill>
                  <a:srgbClr val="FF0000"/>
                </a:solidFill>
                <a:latin typeface="Calibri"/>
                <a:cs typeface="Calibri"/>
              </a:rPr>
              <a:t>end 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Calibri"/>
              </a:rPr>
              <a:t>products </a:t>
            </a:r>
            <a:r>
              <a:rPr sz="2500" u="heavy" spc="-4" dirty="0">
                <a:latin typeface="Calibri"/>
                <a:cs typeface="Calibri"/>
              </a:rPr>
              <a:t> </a:t>
            </a:r>
            <a:r>
              <a:rPr sz="2500" spc="-4" dirty="0">
                <a:latin typeface="Calibri"/>
                <a:cs typeface="Calibri"/>
              </a:rPr>
              <a:t>rather than maximising production, </a:t>
            </a:r>
            <a:r>
              <a:rPr sz="2500" spc="-9" dirty="0">
                <a:latin typeface="Calibri"/>
                <a:cs typeface="Calibri"/>
              </a:rPr>
              <a:t>while meeting </a:t>
            </a:r>
            <a:r>
              <a:rPr sz="2500" spc="-4" dirty="0">
                <a:latin typeface="Calibri"/>
                <a:cs typeface="Calibri"/>
              </a:rPr>
              <a:t>the  nutritional requirements of </a:t>
            </a:r>
            <a:r>
              <a:rPr sz="2500" dirty="0">
                <a:latin typeface="Calibri"/>
                <a:cs typeface="Calibri"/>
              </a:rPr>
              <a:t>the </a:t>
            </a:r>
            <a:r>
              <a:rPr sz="2500" spc="-4" dirty="0">
                <a:latin typeface="Calibri"/>
                <a:cs typeface="Calibri"/>
              </a:rPr>
              <a:t>livestock at </a:t>
            </a:r>
            <a:r>
              <a:rPr sz="2500" spc="-9" dirty="0">
                <a:latin typeface="Calibri"/>
                <a:cs typeface="Calibri"/>
              </a:rPr>
              <a:t>various </a:t>
            </a:r>
            <a:r>
              <a:rPr sz="2500" spc="-4" dirty="0">
                <a:latin typeface="Calibri"/>
                <a:cs typeface="Calibri"/>
              </a:rPr>
              <a:t>stages  of </a:t>
            </a:r>
            <a:r>
              <a:rPr sz="2500" spc="-9" dirty="0">
                <a:latin typeface="Calibri"/>
                <a:cs typeface="Calibri"/>
              </a:rPr>
              <a:t>their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spc="-4" dirty="0">
                <a:latin typeface="Calibri"/>
                <a:cs typeface="Calibri"/>
              </a:rPr>
              <a:t>development.</a:t>
            </a:r>
            <a:endParaRPr sz="2500" dirty="0">
              <a:latin typeface="Calibri"/>
              <a:cs typeface="Calibri"/>
            </a:endParaRPr>
          </a:p>
          <a:p>
            <a:pPr marL="311699" marR="664586" indent="-300568" algn="just">
              <a:spcBef>
                <a:spcPts val="596"/>
              </a:spcBef>
              <a:buFont typeface="Arial"/>
              <a:buChar char="•"/>
              <a:tabLst>
                <a:tab pos="311699" algn="l"/>
              </a:tabLst>
            </a:pPr>
            <a:r>
              <a:rPr sz="2500" spc="-4" dirty="0">
                <a:latin typeface="Calibri"/>
                <a:cs typeface="Calibri"/>
              </a:rPr>
              <a:t>The probability of </a:t>
            </a:r>
            <a:r>
              <a:rPr lang="en-US" sz="2500" spc="-4" dirty="0">
                <a:latin typeface="Calibri"/>
                <a:cs typeface="Calibri"/>
              </a:rPr>
              <a:t>developing </a:t>
            </a:r>
            <a:r>
              <a:rPr sz="2500" spc="-4" dirty="0">
                <a:latin typeface="Calibri"/>
                <a:cs typeface="Calibri"/>
              </a:rPr>
              <a:t>problems with </a:t>
            </a:r>
            <a:r>
              <a:rPr lang="en-US" sz="2500" spc="-4" dirty="0">
                <a:latin typeface="Calibri"/>
                <a:cs typeface="Calibri"/>
              </a:rPr>
              <a:t>animal </a:t>
            </a:r>
            <a:r>
              <a:rPr sz="2500" spc="-9" dirty="0">
                <a:latin typeface="Calibri"/>
                <a:cs typeface="Calibri"/>
              </a:rPr>
              <a:t>health </a:t>
            </a:r>
            <a:r>
              <a:rPr sz="2500" spc="4" dirty="0">
                <a:latin typeface="Calibri"/>
                <a:cs typeface="Calibri"/>
              </a:rPr>
              <a:t>and  </a:t>
            </a:r>
            <a:r>
              <a:rPr sz="2500" spc="-4" dirty="0">
                <a:latin typeface="Calibri"/>
                <a:cs typeface="Calibri"/>
              </a:rPr>
              <a:t>welfare 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Calibri"/>
              </a:rPr>
              <a:t>increase with </a:t>
            </a:r>
            <a:r>
              <a:rPr sz="2500" u="heavy" spc="-9" dirty="0">
                <a:solidFill>
                  <a:srgbClr val="FF0000"/>
                </a:solidFill>
                <a:latin typeface="Calibri"/>
                <a:cs typeface="Calibri"/>
              </a:rPr>
              <a:t>higher 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Calibri"/>
              </a:rPr>
              <a:t>level of</a:t>
            </a:r>
            <a:r>
              <a:rPr sz="2500" u="heavy" spc="1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Calibri"/>
              </a:rPr>
              <a:t>production</a:t>
            </a:r>
            <a:r>
              <a:rPr lang="en-US" sz="2500" u="heavy" spc="-4" dirty="0">
                <a:solidFill>
                  <a:srgbClr val="FF0000"/>
                </a:solidFill>
                <a:latin typeface="Calibri"/>
                <a:cs typeface="Calibri"/>
              </a:rPr>
              <a:t> using artificial means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2500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311699" marR="4452" indent="-300568" algn="just">
              <a:spcBef>
                <a:spcPts val="596"/>
              </a:spcBef>
              <a:buFont typeface="Arial"/>
              <a:buChar char="•"/>
              <a:tabLst>
                <a:tab pos="311699" algn="l"/>
              </a:tabLst>
            </a:pPr>
            <a:r>
              <a:rPr sz="2500" spc="-4" dirty="0">
                <a:solidFill>
                  <a:srgbClr val="FF0000"/>
                </a:solidFill>
                <a:latin typeface="Calibri"/>
                <a:cs typeface="Calibri"/>
              </a:rPr>
              <a:t>Animal breeds with high productivity </a:t>
            </a:r>
            <a:r>
              <a:rPr sz="2500" spc="-9" dirty="0">
                <a:solidFill>
                  <a:srgbClr val="FF0000"/>
                </a:solidFill>
                <a:latin typeface="Calibri"/>
                <a:cs typeface="Calibri"/>
              </a:rPr>
              <a:t>levels </a:t>
            </a:r>
            <a:r>
              <a:rPr lang="en-US" sz="2500" spc="-4" dirty="0">
                <a:solidFill>
                  <a:srgbClr val="FF0000"/>
                </a:solidFill>
                <a:latin typeface="Calibri"/>
                <a:cs typeface="Calibri"/>
              </a:rPr>
              <a:t>may</a:t>
            </a:r>
            <a:r>
              <a:rPr sz="2500" spc="-4" dirty="0">
                <a:solidFill>
                  <a:srgbClr val="FF0000"/>
                </a:solidFill>
                <a:latin typeface="Calibri"/>
                <a:cs typeface="Calibri"/>
              </a:rPr>
              <a:t> have  </a:t>
            </a:r>
            <a:r>
              <a:rPr sz="2500" spc="-9" dirty="0">
                <a:solidFill>
                  <a:srgbClr val="FF0000"/>
                </a:solidFill>
                <a:latin typeface="Calibri"/>
                <a:cs typeface="Calibri"/>
              </a:rPr>
              <a:t>high </a:t>
            </a:r>
            <a:r>
              <a:rPr sz="2500" spc="-4" dirty="0">
                <a:solidFill>
                  <a:srgbClr val="FF0000"/>
                </a:solidFill>
                <a:latin typeface="Calibri"/>
                <a:cs typeface="Calibri"/>
              </a:rPr>
              <a:t>nutrient requirements </a:t>
            </a:r>
            <a:r>
              <a:rPr sz="2500" dirty="0">
                <a:solidFill>
                  <a:srgbClr val="FF0000"/>
                </a:solidFill>
                <a:latin typeface="Calibri"/>
                <a:cs typeface="Calibri"/>
              </a:rPr>
              <a:t>that </a:t>
            </a:r>
            <a:r>
              <a:rPr sz="2500" spc="-4" dirty="0">
                <a:solidFill>
                  <a:srgbClr val="FF0000"/>
                </a:solidFill>
                <a:latin typeface="Calibri"/>
                <a:cs typeface="Calibri"/>
              </a:rPr>
              <a:t>are </a:t>
            </a:r>
            <a:r>
              <a:rPr sz="2500" spc="-9" dirty="0">
                <a:solidFill>
                  <a:srgbClr val="FF0000"/>
                </a:solidFill>
                <a:latin typeface="Calibri"/>
                <a:cs typeface="Calibri"/>
              </a:rPr>
              <a:t>difficult </a:t>
            </a:r>
            <a:r>
              <a:rPr sz="2500" spc="-4" dirty="0">
                <a:solidFill>
                  <a:srgbClr val="FF0000"/>
                </a:solidFill>
                <a:latin typeface="Calibri"/>
                <a:cs typeface="Calibri"/>
              </a:rPr>
              <a:t>to meet </a:t>
            </a:r>
            <a:r>
              <a:rPr sz="2500" spc="-9" dirty="0">
                <a:solidFill>
                  <a:srgbClr val="FF0000"/>
                </a:solidFill>
                <a:latin typeface="Calibri"/>
                <a:cs typeface="Calibri"/>
              </a:rPr>
              <a:t>by  </a:t>
            </a:r>
            <a:r>
              <a:rPr sz="2500" spc="-4" dirty="0">
                <a:solidFill>
                  <a:srgbClr val="FF0000"/>
                </a:solidFill>
                <a:latin typeface="Calibri"/>
                <a:cs typeface="Calibri"/>
              </a:rPr>
              <a:t>using </a:t>
            </a:r>
            <a:r>
              <a:rPr sz="2500" dirty="0">
                <a:solidFill>
                  <a:srgbClr val="FF0000"/>
                </a:solidFill>
                <a:latin typeface="Calibri"/>
                <a:cs typeface="Calibri"/>
              </a:rPr>
              <a:t>100% </a:t>
            </a:r>
            <a:r>
              <a:rPr sz="2500" spc="-4" dirty="0">
                <a:solidFill>
                  <a:srgbClr val="FF0000"/>
                </a:solidFill>
                <a:latin typeface="Calibri"/>
                <a:cs typeface="Calibri"/>
              </a:rPr>
              <a:t>locally grown organic</a:t>
            </a:r>
            <a:r>
              <a:rPr sz="2500" spc="-3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spc="-4" dirty="0">
                <a:solidFill>
                  <a:srgbClr val="FF0000"/>
                </a:solidFill>
                <a:latin typeface="Calibri"/>
                <a:cs typeface="Calibri"/>
              </a:rPr>
              <a:t>feed.</a:t>
            </a:r>
            <a:r>
              <a:rPr lang="en-US" sz="2500" spc="-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2500" spc="-4" dirty="0">
                <a:latin typeface="Calibri"/>
                <a:cs typeface="Calibri"/>
              </a:rPr>
              <a:t>Approved nutritional supplement may be used under certain strict conditions. </a:t>
            </a:r>
            <a:endParaRPr sz="25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70"/>
            <a:r>
              <a:rPr sz="3500" spc="-4" dirty="0"/>
              <a:t>Feeding </a:t>
            </a:r>
            <a:r>
              <a:rPr sz="3500" dirty="0"/>
              <a:t>in </a:t>
            </a:r>
            <a:r>
              <a:rPr sz="3500" spc="-4" dirty="0"/>
              <a:t>organic livestock</a:t>
            </a:r>
            <a:r>
              <a:rPr sz="3500" spc="4" dirty="0"/>
              <a:t> </a:t>
            </a:r>
            <a:r>
              <a:rPr sz="3500" dirty="0"/>
              <a:t>production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451" y="1561780"/>
            <a:ext cx="8079734" cy="4149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699" marR="258822" indent="-300568" algn="just">
              <a:buFont typeface="Arial"/>
              <a:buChar char="•"/>
              <a:tabLst>
                <a:tab pos="311699" algn="l"/>
              </a:tabLst>
            </a:pPr>
            <a:r>
              <a:rPr sz="2500" spc="-4" dirty="0">
                <a:latin typeface="Calibri"/>
                <a:cs typeface="+mj-cs"/>
              </a:rPr>
              <a:t>EU Regulation requires that </a:t>
            </a:r>
            <a:r>
              <a:rPr sz="2500" u="heavy" spc="4" dirty="0">
                <a:solidFill>
                  <a:srgbClr val="FF0000"/>
                </a:solidFill>
                <a:latin typeface="Calibri"/>
                <a:cs typeface="+mj-cs"/>
              </a:rPr>
              <a:t>60% 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+mj-cs"/>
              </a:rPr>
              <a:t>of </a:t>
            </a:r>
            <a:r>
              <a:rPr sz="2500" u="heavy" spc="-9" dirty="0">
                <a:solidFill>
                  <a:srgbClr val="FF0000"/>
                </a:solidFill>
                <a:latin typeface="Calibri"/>
                <a:cs typeface="+mj-cs"/>
              </a:rPr>
              <a:t>the 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+mj-cs"/>
              </a:rPr>
              <a:t>feed for  </a:t>
            </a:r>
            <a:r>
              <a:rPr lang="en-US" sz="2500" u="heavy" spc="-4" dirty="0" err="1">
                <a:solidFill>
                  <a:srgbClr val="FF0000"/>
                </a:solidFill>
                <a:latin typeface="Calibri"/>
                <a:cs typeface="+mj-cs"/>
              </a:rPr>
              <a:t>aniamals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+mj-cs"/>
              </a:rPr>
              <a:t> </a:t>
            </a:r>
            <a:r>
              <a:rPr sz="2500" spc="-4" dirty="0">
                <a:latin typeface="Calibri"/>
                <a:cs typeface="+mj-cs"/>
              </a:rPr>
              <a:t>(20% for </a:t>
            </a:r>
            <a:r>
              <a:rPr sz="2500" spc="-9" dirty="0">
                <a:latin typeface="Calibri"/>
                <a:cs typeface="+mj-cs"/>
              </a:rPr>
              <a:t>pigs </a:t>
            </a:r>
            <a:r>
              <a:rPr sz="2500" dirty="0">
                <a:latin typeface="Calibri"/>
                <a:cs typeface="+mj-cs"/>
              </a:rPr>
              <a:t>and </a:t>
            </a:r>
            <a:r>
              <a:rPr sz="2500" spc="-4" dirty="0">
                <a:latin typeface="Calibri"/>
                <a:cs typeface="+mj-cs"/>
              </a:rPr>
              <a:t>poultry) </a:t>
            </a:r>
            <a:r>
              <a:rPr sz="2500" b="1" spc="-4" dirty="0">
                <a:solidFill>
                  <a:srgbClr val="FF0000"/>
                </a:solidFill>
                <a:latin typeface="Calibri"/>
                <a:cs typeface="+mj-cs"/>
              </a:rPr>
              <a:t>should come from  </a:t>
            </a:r>
            <a:r>
              <a:rPr sz="2500" b="1" spc="-9" dirty="0">
                <a:solidFill>
                  <a:srgbClr val="FF0000"/>
                </a:solidFill>
                <a:latin typeface="Calibri"/>
                <a:cs typeface="+mj-cs"/>
              </a:rPr>
              <a:t>the </a:t>
            </a:r>
            <a:r>
              <a:rPr sz="2500" b="1" spc="-4" dirty="0">
                <a:solidFill>
                  <a:srgbClr val="FF0000"/>
                </a:solidFill>
                <a:latin typeface="Calibri"/>
                <a:cs typeface="+mj-cs"/>
              </a:rPr>
              <a:t>farm itself </a:t>
            </a:r>
            <a:r>
              <a:rPr sz="2500" spc="-4" dirty="0">
                <a:latin typeface="Calibri"/>
                <a:cs typeface="+mj-cs"/>
              </a:rPr>
              <a:t>or </a:t>
            </a:r>
            <a:r>
              <a:rPr sz="2500" b="1" spc="-9" dirty="0">
                <a:solidFill>
                  <a:srgbClr val="FF0000"/>
                </a:solidFill>
                <a:latin typeface="Calibri"/>
                <a:cs typeface="+mj-cs"/>
              </a:rPr>
              <a:t>be </a:t>
            </a:r>
            <a:r>
              <a:rPr sz="2500" b="1" spc="-4" dirty="0">
                <a:solidFill>
                  <a:srgbClr val="FF0000"/>
                </a:solidFill>
                <a:latin typeface="Calibri"/>
                <a:cs typeface="+mj-cs"/>
              </a:rPr>
              <a:t>produced </a:t>
            </a:r>
            <a:r>
              <a:rPr sz="2500" b="1" dirty="0">
                <a:solidFill>
                  <a:srgbClr val="FF0000"/>
                </a:solidFill>
                <a:latin typeface="Calibri"/>
                <a:cs typeface="+mj-cs"/>
              </a:rPr>
              <a:t>in </a:t>
            </a:r>
            <a:r>
              <a:rPr sz="2500" b="1" u="sng" spc="-4" dirty="0">
                <a:solidFill>
                  <a:srgbClr val="FF0000"/>
                </a:solidFill>
                <a:latin typeface="Calibri"/>
                <a:cs typeface="+mj-cs"/>
              </a:rPr>
              <a:t>cooperation</a:t>
            </a:r>
            <a:r>
              <a:rPr sz="2500" b="1" spc="-4" dirty="0">
                <a:solidFill>
                  <a:srgbClr val="FF0000"/>
                </a:solidFill>
                <a:latin typeface="Calibri"/>
                <a:cs typeface="+mj-cs"/>
              </a:rPr>
              <a:t> with other  </a:t>
            </a:r>
            <a:r>
              <a:rPr sz="2500" b="1" u="heavy" spc="-4" dirty="0">
                <a:solidFill>
                  <a:srgbClr val="FF0000"/>
                </a:solidFill>
                <a:latin typeface="Calibri"/>
                <a:cs typeface="+mj-cs"/>
              </a:rPr>
              <a:t>(local) </a:t>
            </a:r>
            <a:r>
              <a:rPr sz="2500" b="1" spc="-9" dirty="0">
                <a:solidFill>
                  <a:srgbClr val="FF0000"/>
                </a:solidFill>
                <a:latin typeface="Calibri"/>
                <a:cs typeface="+mj-cs"/>
              </a:rPr>
              <a:t>organic</a:t>
            </a:r>
            <a:r>
              <a:rPr sz="2500" b="1" spc="-31" dirty="0">
                <a:solidFill>
                  <a:srgbClr val="FF0000"/>
                </a:solidFill>
                <a:latin typeface="Calibri"/>
                <a:cs typeface="+mj-cs"/>
              </a:rPr>
              <a:t> </a:t>
            </a:r>
            <a:r>
              <a:rPr sz="2500" b="1" spc="-4" dirty="0">
                <a:solidFill>
                  <a:srgbClr val="FF0000"/>
                </a:solidFill>
                <a:latin typeface="Calibri"/>
                <a:cs typeface="+mj-cs"/>
              </a:rPr>
              <a:t>farms.</a:t>
            </a:r>
            <a:endParaRPr sz="2500" b="1" dirty="0">
              <a:solidFill>
                <a:srgbClr val="FF0000"/>
              </a:solidFill>
              <a:latin typeface="Calibri"/>
              <a:cs typeface="+mj-cs"/>
            </a:endParaRPr>
          </a:p>
          <a:p>
            <a:pPr marL="311699" marR="50652" indent="-300568" algn="just">
              <a:spcBef>
                <a:spcPts val="596"/>
              </a:spcBef>
              <a:buFont typeface="Arial"/>
              <a:buChar char="•"/>
              <a:tabLst>
                <a:tab pos="311699" algn="l"/>
              </a:tabLst>
            </a:pPr>
            <a:r>
              <a:rPr sz="2500" spc="-4" dirty="0">
                <a:latin typeface="Calibri"/>
                <a:cs typeface="+mj-cs"/>
              </a:rPr>
              <a:t>Rearing systems for herbivores are to </a:t>
            </a:r>
            <a:r>
              <a:rPr sz="2500" spc="-9" dirty="0">
                <a:latin typeface="Calibri"/>
                <a:cs typeface="+mj-cs"/>
              </a:rPr>
              <a:t>be </a:t>
            </a:r>
            <a:r>
              <a:rPr sz="2500" spc="-4" dirty="0">
                <a:latin typeface="Calibri"/>
                <a:cs typeface="+mj-cs"/>
              </a:rPr>
              <a:t>based </a:t>
            </a:r>
            <a:r>
              <a:rPr sz="2500" dirty="0">
                <a:latin typeface="Calibri"/>
                <a:cs typeface="+mj-cs"/>
              </a:rPr>
              <a:t>on  </a:t>
            </a:r>
            <a:r>
              <a:rPr sz="2500" u="heavy" spc="-4" dirty="0">
                <a:solidFill>
                  <a:srgbClr val="FF0000"/>
                </a:solidFill>
                <a:latin typeface="Calibri"/>
                <a:cs typeface="+mj-cs"/>
              </a:rPr>
              <a:t>maximum use of pasturage </a:t>
            </a:r>
            <a:r>
              <a:rPr sz="2500" spc="-4" dirty="0">
                <a:latin typeface="Calibri"/>
                <a:cs typeface="+mj-cs"/>
              </a:rPr>
              <a:t>according to the </a:t>
            </a:r>
            <a:r>
              <a:rPr sz="2500" spc="-9" dirty="0">
                <a:latin typeface="Calibri"/>
                <a:cs typeface="+mj-cs"/>
              </a:rPr>
              <a:t>availability </a:t>
            </a:r>
            <a:r>
              <a:rPr sz="2500" spc="-4" dirty="0">
                <a:latin typeface="Calibri"/>
                <a:cs typeface="+mj-cs"/>
              </a:rPr>
              <a:t>of  pastures at </a:t>
            </a:r>
            <a:r>
              <a:rPr sz="2500" spc="-9" dirty="0">
                <a:latin typeface="Calibri"/>
                <a:cs typeface="+mj-cs"/>
              </a:rPr>
              <a:t>different </a:t>
            </a:r>
            <a:r>
              <a:rPr lang="en-US" sz="2500" spc="-4" dirty="0">
                <a:latin typeface="Calibri"/>
                <a:cs typeface="+mj-cs"/>
              </a:rPr>
              <a:t>seasons</a:t>
            </a:r>
            <a:r>
              <a:rPr sz="2500" spc="-4" dirty="0">
                <a:latin typeface="Calibri"/>
                <a:cs typeface="+mj-cs"/>
              </a:rPr>
              <a:t> of </a:t>
            </a:r>
            <a:r>
              <a:rPr sz="2500" spc="-9" dirty="0">
                <a:latin typeface="Calibri"/>
                <a:cs typeface="+mj-cs"/>
              </a:rPr>
              <a:t>the</a:t>
            </a:r>
            <a:r>
              <a:rPr sz="2500" spc="48" dirty="0">
                <a:latin typeface="Calibri"/>
                <a:cs typeface="+mj-cs"/>
              </a:rPr>
              <a:t> </a:t>
            </a:r>
            <a:r>
              <a:rPr sz="2500" spc="-4" dirty="0">
                <a:latin typeface="Calibri"/>
                <a:cs typeface="+mj-cs"/>
              </a:rPr>
              <a:t>year.</a:t>
            </a:r>
            <a:endParaRPr sz="2500" dirty="0">
              <a:latin typeface="Calibri"/>
              <a:cs typeface="+mj-cs"/>
            </a:endParaRPr>
          </a:p>
          <a:p>
            <a:pPr marL="311699" marR="4452" indent="-300568" algn="just">
              <a:spcBef>
                <a:spcPts val="596"/>
              </a:spcBef>
              <a:buFont typeface="Arial"/>
              <a:buChar char="•"/>
              <a:tabLst>
                <a:tab pos="312256" algn="l"/>
              </a:tabLst>
            </a:pPr>
            <a:r>
              <a:rPr sz="2500" spc="-4" dirty="0">
                <a:latin typeface="Calibri"/>
                <a:cs typeface="+mj-cs"/>
              </a:rPr>
              <a:t>For herbivores, at least </a:t>
            </a:r>
            <a:r>
              <a:rPr sz="2500" dirty="0">
                <a:latin typeface="Calibri"/>
                <a:cs typeface="+mj-cs"/>
              </a:rPr>
              <a:t>60% (50% </a:t>
            </a:r>
            <a:r>
              <a:rPr sz="2500" spc="-4" dirty="0">
                <a:latin typeface="Calibri"/>
                <a:cs typeface="+mj-cs"/>
              </a:rPr>
              <a:t>during </a:t>
            </a:r>
            <a:r>
              <a:rPr sz="2500" spc="-9" dirty="0">
                <a:latin typeface="Calibri"/>
                <a:cs typeface="+mj-cs"/>
              </a:rPr>
              <a:t>the </a:t>
            </a:r>
            <a:r>
              <a:rPr sz="2500" spc="-4" dirty="0">
                <a:latin typeface="Calibri"/>
                <a:cs typeface="+mj-cs"/>
              </a:rPr>
              <a:t>first 3  months of lactation) of </a:t>
            </a:r>
            <a:r>
              <a:rPr sz="2500" spc="-9" dirty="0">
                <a:latin typeface="Calibri"/>
                <a:cs typeface="+mj-cs"/>
              </a:rPr>
              <a:t>the dry </a:t>
            </a:r>
            <a:r>
              <a:rPr sz="2500" spc="-4" dirty="0">
                <a:latin typeface="Calibri"/>
                <a:cs typeface="+mj-cs"/>
              </a:rPr>
              <a:t>matter of </a:t>
            </a:r>
            <a:r>
              <a:rPr sz="2500" b="1" u="sng" spc="-9" dirty="0">
                <a:solidFill>
                  <a:srgbClr val="FF0000"/>
                </a:solidFill>
                <a:latin typeface="Calibri"/>
                <a:cs typeface="+mj-cs"/>
              </a:rPr>
              <a:t>daily </a:t>
            </a:r>
            <a:r>
              <a:rPr sz="2500" b="1" u="sng" spc="-4" dirty="0">
                <a:solidFill>
                  <a:srgbClr val="FF0000"/>
                </a:solidFill>
                <a:latin typeface="Calibri"/>
                <a:cs typeface="+mj-cs"/>
              </a:rPr>
              <a:t>rations </a:t>
            </a:r>
            <a:r>
              <a:rPr sz="2500" b="1" u="sng" spc="-9" dirty="0">
                <a:solidFill>
                  <a:srgbClr val="FF0000"/>
                </a:solidFill>
                <a:latin typeface="Calibri"/>
                <a:cs typeface="+mj-cs"/>
              </a:rPr>
              <a:t>is </a:t>
            </a:r>
            <a:r>
              <a:rPr sz="2500" b="1" u="sng" spc="-4" dirty="0">
                <a:solidFill>
                  <a:srgbClr val="FF0000"/>
                </a:solidFill>
                <a:latin typeface="Calibri"/>
                <a:cs typeface="+mj-cs"/>
              </a:rPr>
              <a:t>to  consist of roughage, fresh </a:t>
            </a:r>
            <a:r>
              <a:rPr sz="2500" b="1" u="sng" dirty="0">
                <a:solidFill>
                  <a:srgbClr val="FF0000"/>
                </a:solidFill>
                <a:latin typeface="Calibri"/>
                <a:cs typeface="+mj-cs"/>
              </a:rPr>
              <a:t>or </a:t>
            </a:r>
            <a:r>
              <a:rPr sz="2500" b="1" u="sng" spc="-4" dirty="0">
                <a:solidFill>
                  <a:srgbClr val="FF0000"/>
                </a:solidFill>
                <a:latin typeface="Calibri"/>
                <a:cs typeface="+mj-cs"/>
              </a:rPr>
              <a:t>dried fodder, or</a:t>
            </a:r>
            <a:r>
              <a:rPr sz="2500" b="1" u="sng" spc="22" dirty="0">
                <a:solidFill>
                  <a:srgbClr val="FF0000"/>
                </a:solidFill>
                <a:latin typeface="Calibri"/>
                <a:cs typeface="+mj-cs"/>
              </a:rPr>
              <a:t> </a:t>
            </a:r>
            <a:r>
              <a:rPr sz="2500" b="1" u="sng" spc="-4" dirty="0">
                <a:solidFill>
                  <a:srgbClr val="FF0000"/>
                </a:solidFill>
                <a:latin typeface="Calibri"/>
                <a:cs typeface="+mj-cs"/>
              </a:rPr>
              <a:t>silage.</a:t>
            </a:r>
            <a:endParaRPr sz="2500" b="1" u="sng" dirty="0">
              <a:solidFill>
                <a:srgbClr val="FF0000"/>
              </a:solidFill>
              <a:latin typeface="Calibri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1219</TotalTime>
  <Words>841</Words>
  <Application>Microsoft Office PowerPoint</Application>
  <PresentationFormat>On-screen Show (4:3)</PresentationFormat>
  <Paragraphs>75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Office Theme</vt:lpstr>
      <vt:lpstr>PowerPoint Presentation</vt:lpstr>
      <vt:lpstr>By   Dr. Hassan Awny Fouad Rahmy</vt:lpstr>
      <vt:lpstr>PowerPoint Presentation</vt:lpstr>
      <vt:lpstr>PowerPoint Presentation</vt:lpstr>
      <vt:lpstr>introduction</vt:lpstr>
      <vt:lpstr>introduction</vt:lpstr>
      <vt:lpstr>Feeding in organic livestock production</vt:lpstr>
      <vt:lpstr>Feeding in organic livestock production</vt:lpstr>
      <vt:lpstr>Feeding in organic livestock production</vt:lpstr>
      <vt:lpstr>Feeding in organic livestock production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Organic Poultry Nutrition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By   Dr. Hassan Awny Fouad Rahmy</dc:title>
  <dc:creator>TOSHIBA</dc:creator>
  <cp:lastModifiedBy>hassan.awny@outlook.com</cp:lastModifiedBy>
  <cp:revision>151</cp:revision>
  <cp:lastPrinted>2022-04-02T06:23:34Z</cp:lastPrinted>
  <dcterms:created xsi:type="dcterms:W3CDTF">2006-08-16T00:00:00Z</dcterms:created>
  <dcterms:modified xsi:type="dcterms:W3CDTF">2022-04-02T06:27:07Z</dcterms:modified>
</cp:coreProperties>
</file>